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notesSlides/notesSlide5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9"/>
  </p:notesMasterIdLst>
  <p:sldIdLst>
    <p:sldId id="256" r:id="rId2"/>
    <p:sldId id="292" r:id="rId3"/>
    <p:sldId id="291" r:id="rId4"/>
    <p:sldId id="258" r:id="rId5"/>
    <p:sldId id="289" r:id="rId6"/>
    <p:sldId id="259" r:id="rId7"/>
    <p:sldId id="261" r:id="rId8"/>
    <p:sldId id="262" r:id="rId9"/>
    <p:sldId id="263" r:id="rId10"/>
    <p:sldId id="260" r:id="rId11"/>
    <p:sldId id="264" r:id="rId12"/>
    <p:sldId id="293" r:id="rId13"/>
    <p:sldId id="290" r:id="rId14"/>
    <p:sldId id="269" r:id="rId15"/>
    <p:sldId id="276" r:id="rId16"/>
    <p:sldId id="273" r:id="rId17"/>
    <p:sldId id="274" r:id="rId18"/>
    <p:sldId id="271" r:id="rId19"/>
    <p:sldId id="272" r:id="rId20"/>
    <p:sldId id="278" r:id="rId21"/>
    <p:sldId id="277" r:id="rId22"/>
    <p:sldId id="268" r:id="rId23"/>
    <p:sldId id="279" r:id="rId24"/>
    <p:sldId id="265" r:id="rId25"/>
    <p:sldId id="266" r:id="rId26"/>
    <p:sldId id="267" r:id="rId27"/>
    <p:sldId id="270" r:id="rId28"/>
    <p:sldId id="280" r:id="rId29"/>
    <p:sldId id="288" r:id="rId30"/>
    <p:sldId id="281" r:id="rId31"/>
    <p:sldId id="283" r:id="rId32"/>
    <p:sldId id="282" r:id="rId33"/>
    <p:sldId id="284" r:id="rId34"/>
    <p:sldId id="285" r:id="rId35"/>
    <p:sldId id="286" r:id="rId36"/>
    <p:sldId id="287" r:id="rId37"/>
    <p:sldId id="294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6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CCEE0D-CC4D-4B7A-B3F1-DAB2DA027278}" type="doc">
      <dgm:prSet loTypeId="urn:microsoft.com/office/officeart/2005/8/layout/cycle1" loCatId="cycle" qsTypeId="urn:microsoft.com/office/officeart/2005/8/quickstyle/simple4" qsCatId="simple" csTypeId="urn:microsoft.com/office/officeart/2005/8/colors/accent0_2" csCatId="mainScheme" phldr="1"/>
      <dgm:spPr/>
      <dgm:t>
        <a:bodyPr/>
        <a:lstStyle/>
        <a:p>
          <a:endParaRPr lang="nl-BE"/>
        </a:p>
      </dgm:t>
    </dgm:pt>
    <dgm:pt modelId="{1C210535-E27C-4210-8B76-5D090C48A9DA}">
      <dgm:prSet phldrT="[Text]"/>
      <dgm:spPr/>
      <dgm:t>
        <a:bodyPr/>
        <a:lstStyle/>
        <a:p>
          <a:r>
            <a:rPr lang="nl-BE" dirty="0">
              <a:solidFill>
                <a:schemeClr val="bg1"/>
              </a:solidFill>
            </a:rPr>
            <a:t>Write a bit of code</a:t>
          </a:r>
        </a:p>
      </dgm:t>
    </dgm:pt>
    <dgm:pt modelId="{8BB53A24-C23F-4A01-8216-81BB892CBE39}" type="parTrans" cxnId="{73A9B667-C47E-4128-AEDF-F05F531B9ED8}">
      <dgm:prSet/>
      <dgm:spPr/>
      <dgm:t>
        <a:bodyPr/>
        <a:lstStyle/>
        <a:p>
          <a:endParaRPr lang="nl-BE"/>
        </a:p>
      </dgm:t>
    </dgm:pt>
    <dgm:pt modelId="{C47124E1-B5D1-4C4D-B954-2A86D8A09ABD}" type="sibTrans" cxnId="{73A9B667-C47E-4128-AEDF-F05F531B9ED8}">
      <dgm:prSet/>
      <dgm:spPr/>
      <dgm:t>
        <a:bodyPr/>
        <a:lstStyle/>
        <a:p>
          <a:endParaRPr lang="nl-BE"/>
        </a:p>
      </dgm:t>
    </dgm:pt>
    <dgm:pt modelId="{EA6D7D64-B1F6-4780-B98E-2BD40A9BCF3A}">
      <dgm:prSet phldrT="[Text]"/>
      <dgm:spPr/>
      <dgm:t>
        <a:bodyPr/>
        <a:lstStyle/>
        <a:p>
          <a:r>
            <a:rPr lang="nl-BE" dirty="0">
              <a:solidFill>
                <a:schemeClr val="bg1"/>
              </a:solidFill>
            </a:rPr>
            <a:t>Check if it works</a:t>
          </a:r>
        </a:p>
      </dgm:t>
    </dgm:pt>
    <dgm:pt modelId="{06D77943-BE9E-400D-A572-25EDE34E8AB0}" type="parTrans" cxnId="{25874409-987A-4827-9A6B-D7FACA1BA7A5}">
      <dgm:prSet/>
      <dgm:spPr/>
      <dgm:t>
        <a:bodyPr/>
        <a:lstStyle/>
        <a:p>
          <a:endParaRPr lang="nl-BE"/>
        </a:p>
      </dgm:t>
    </dgm:pt>
    <dgm:pt modelId="{EC98AA71-1192-4C75-B8FA-EE817BB8E1C9}" type="sibTrans" cxnId="{25874409-987A-4827-9A6B-D7FACA1BA7A5}">
      <dgm:prSet/>
      <dgm:spPr/>
      <dgm:t>
        <a:bodyPr/>
        <a:lstStyle/>
        <a:p>
          <a:endParaRPr lang="nl-BE"/>
        </a:p>
      </dgm:t>
    </dgm:pt>
    <dgm:pt modelId="{59E6B688-07C9-470E-BAA7-6F050449C245}">
      <dgm:prSet phldrT="[Text]"/>
      <dgm:spPr/>
      <dgm:t>
        <a:bodyPr/>
        <a:lstStyle/>
        <a:p>
          <a:r>
            <a:rPr lang="nl-BE" dirty="0">
              <a:solidFill>
                <a:schemeClr val="bg1"/>
              </a:solidFill>
            </a:rPr>
            <a:t>Be happy</a:t>
          </a:r>
        </a:p>
      </dgm:t>
    </dgm:pt>
    <dgm:pt modelId="{8FAAFCE5-5E7F-460A-B848-C7980CBEE774}" type="parTrans" cxnId="{E78588AE-0905-40DD-8C39-E183309AA842}">
      <dgm:prSet/>
      <dgm:spPr/>
      <dgm:t>
        <a:bodyPr/>
        <a:lstStyle/>
        <a:p>
          <a:endParaRPr lang="nl-BE"/>
        </a:p>
      </dgm:t>
    </dgm:pt>
    <dgm:pt modelId="{EB3EF155-D6AB-4125-94B1-57ED9F882FD5}" type="sibTrans" cxnId="{E78588AE-0905-40DD-8C39-E183309AA842}">
      <dgm:prSet/>
      <dgm:spPr/>
      <dgm:t>
        <a:bodyPr/>
        <a:lstStyle/>
        <a:p>
          <a:endParaRPr lang="nl-BE"/>
        </a:p>
      </dgm:t>
    </dgm:pt>
    <dgm:pt modelId="{E2EF1D76-B44F-4DD6-8506-515B0EF57172}">
      <dgm:prSet phldrT="[Text]"/>
      <dgm:spPr/>
      <dgm:t>
        <a:bodyPr/>
        <a:lstStyle/>
        <a:p>
          <a:r>
            <a:rPr lang="nl-BE" dirty="0">
              <a:solidFill>
                <a:schemeClr val="bg1"/>
              </a:solidFill>
            </a:rPr>
            <a:t>Think about what you want to do (next)</a:t>
          </a:r>
        </a:p>
      </dgm:t>
    </dgm:pt>
    <dgm:pt modelId="{E6E241F2-1876-41B9-BFE8-7DCD7BB48E0D}" type="parTrans" cxnId="{E6B6F00F-4BFF-4E21-81F5-83EDEB5027DC}">
      <dgm:prSet/>
      <dgm:spPr/>
      <dgm:t>
        <a:bodyPr/>
        <a:lstStyle/>
        <a:p>
          <a:endParaRPr lang="nl-BE"/>
        </a:p>
      </dgm:t>
    </dgm:pt>
    <dgm:pt modelId="{C7CCD6D4-D6E0-4E03-A6D9-F2F2171FAB4C}" type="sibTrans" cxnId="{E6B6F00F-4BFF-4E21-81F5-83EDEB5027DC}">
      <dgm:prSet/>
      <dgm:spPr/>
      <dgm:t>
        <a:bodyPr/>
        <a:lstStyle/>
        <a:p>
          <a:endParaRPr lang="nl-BE"/>
        </a:p>
      </dgm:t>
    </dgm:pt>
    <dgm:pt modelId="{39EDCE0B-CC97-4A4F-BBA5-0FCDB8C7383D}" type="pres">
      <dgm:prSet presAssocID="{51CCEE0D-CC4D-4B7A-B3F1-DAB2DA027278}" presName="cycle" presStyleCnt="0">
        <dgm:presLayoutVars>
          <dgm:dir/>
          <dgm:resizeHandles val="exact"/>
        </dgm:presLayoutVars>
      </dgm:prSet>
      <dgm:spPr/>
    </dgm:pt>
    <dgm:pt modelId="{CCFFB194-991C-4F7E-9E65-0F4B5FFE6BFE}" type="pres">
      <dgm:prSet presAssocID="{1C210535-E27C-4210-8B76-5D090C48A9DA}" presName="dummy" presStyleCnt="0"/>
      <dgm:spPr/>
    </dgm:pt>
    <dgm:pt modelId="{11B38FE9-1C92-47AA-AE6C-7F0A1B2229D6}" type="pres">
      <dgm:prSet presAssocID="{1C210535-E27C-4210-8B76-5D090C48A9DA}" presName="node" presStyleLbl="revTx" presStyleIdx="0" presStyleCnt="4" custRadScaleRad="99020" custRadScaleInc="12389">
        <dgm:presLayoutVars>
          <dgm:bulletEnabled val="1"/>
        </dgm:presLayoutVars>
      </dgm:prSet>
      <dgm:spPr/>
    </dgm:pt>
    <dgm:pt modelId="{2DC698A4-2956-44BE-9493-E6062D17AFC5}" type="pres">
      <dgm:prSet presAssocID="{C47124E1-B5D1-4C4D-B954-2A86D8A09ABD}" presName="sibTrans" presStyleLbl="node1" presStyleIdx="0" presStyleCnt="4"/>
      <dgm:spPr/>
    </dgm:pt>
    <dgm:pt modelId="{DE94F87F-5D0D-4A3F-85EA-89D86CD0AD63}" type="pres">
      <dgm:prSet presAssocID="{EA6D7D64-B1F6-4780-B98E-2BD40A9BCF3A}" presName="dummy" presStyleCnt="0"/>
      <dgm:spPr/>
    </dgm:pt>
    <dgm:pt modelId="{005FD97C-8920-4AA5-8588-3F08F07324F1}" type="pres">
      <dgm:prSet presAssocID="{EA6D7D64-B1F6-4780-B98E-2BD40A9BCF3A}" presName="node" presStyleLbl="revTx" presStyleIdx="1" presStyleCnt="4">
        <dgm:presLayoutVars>
          <dgm:bulletEnabled val="1"/>
        </dgm:presLayoutVars>
      </dgm:prSet>
      <dgm:spPr/>
    </dgm:pt>
    <dgm:pt modelId="{305B943E-1D17-4575-9AF1-3A0D63DECF10}" type="pres">
      <dgm:prSet presAssocID="{EC98AA71-1192-4C75-B8FA-EE817BB8E1C9}" presName="sibTrans" presStyleLbl="node1" presStyleIdx="1" presStyleCnt="4"/>
      <dgm:spPr/>
    </dgm:pt>
    <dgm:pt modelId="{A429B6E0-B1DE-4905-B310-D9223B782711}" type="pres">
      <dgm:prSet presAssocID="{59E6B688-07C9-470E-BAA7-6F050449C245}" presName="dummy" presStyleCnt="0"/>
      <dgm:spPr/>
    </dgm:pt>
    <dgm:pt modelId="{4E04ECF6-1753-44ED-B508-80FE92F9A1A8}" type="pres">
      <dgm:prSet presAssocID="{59E6B688-07C9-470E-BAA7-6F050449C245}" presName="node" presStyleLbl="revTx" presStyleIdx="2" presStyleCnt="4">
        <dgm:presLayoutVars>
          <dgm:bulletEnabled val="1"/>
        </dgm:presLayoutVars>
      </dgm:prSet>
      <dgm:spPr/>
    </dgm:pt>
    <dgm:pt modelId="{7427B227-B2FC-4017-BD3C-F6CFEA525D8B}" type="pres">
      <dgm:prSet presAssocID="{EB3EF155-D6AB-4125-94B1-57ED9F882FD5}" presName="sibTrans" presStyleLbl="node1" presStyleIdx="2" presStyleCnt="4"/>
      <dgm:spPr/>
    </dgm:pt>
    <dgm:pt modelId="{F40C2B06-39DA-4C8A-8E1A-BBFCB176B907}" type="pres">
      <dgm:prSet presAssocID="{E2EF1D76-B44F-4DD6-8506-515B0EF57172}" presName="dummy" presStyleCnt="0"/>
      <dgm:spPr/>
    </dgm:pt>
    <dgm:pt modelId="{D6C3F25C-F1AB-4C4F-869B-CB6ADE4F2B85}" type="pres">
      <dgm:prSet presAssocID="{E2EF1D76-B44F-4DD6-8506-515B0EF57172}" presName="node" presStyleLbl="revTx" presStyleIdx="3" presStyleCnt="4" custRadScaleRad="106571" custRadScaleInc="-7090">
        <dgm:presLayoutVars>
          <dgm:bulletEnabled val="1"/>
        </dgm:presLayoutVars>
      </dgm:prSet>
      <dgm:spPr/>
    </dgm:pt>
    <dgm:pt modelId="{885CF171-7901-4C26-A79B-09F9B88AD1CD}" type="pres">
      <dgm:prSet presAssocID="{C7CCD6D4-D6E0-4E03-A6D9-F2F2171FAB4C}" presName="sibTrans" presStyleLbl="node1" presStyleIdx="3" presStyleCnt="4" custLinFactNeighborX="2744" custLinFactNeighborY="0"/>
      <dgm:spPr/>
    </dgm:pt>
  </dgm:ptLst>
  <dgm:cxnLst>
    <dgm:cxn modelId="{25874409-987A-4827-9A6B-D7FACA1BA7A5}" srcId="{51CCEE0D-CC4D-4B7A-B3F1-DAB2DA027278}" destId="{EA6D7D64-B1F6-4780-B98E-2BD40A9BCF3A}" srcOrd="1" destOrd="0" parTransId="{06D77943-BE9E-400D-A572-25EDE34E8AB0}" sibTransId="{EC98AA71-1192-4C75-B8FA-EE817BB8E1C9}"/>
    <dgm:cxn modelId="{E6B6F00F-4BFF-4E21-81F5-83EDEB5027DC}" srcId="{51CCEE0D-CC4D-4B7A-B3F1-DAB2DA027278}" destId="{E2EF1D76-B44F-4DD6-8506-515B0EF57172}" srcOrd="3" destOrd="0" parTransId="{E6E241F2-1876-41B9-BFE8-7DCD7BB48E0D}" sibTransId="{C7CCD6D4-D6E0-4E03-A6D9-F2F2171FAB4C}"/>
    <dgm:cxn modelId="{7224D614-5818-46D9-93C7-A711EC2C8C87}" type="presOf" srcId="{E2EF1D76-B44F-4DD6-8506-515B0EF57172}" destId="{D6C3F25C-F1AB-4C4F-869B-CB6ADE4F2B85}" srcOrd="0" destOrd="0" presId="urn:microsoft.com/office/officeart/2005/8/layout/cycle1"/>
    <dgm:cxn modelId="{8ED47C1E-8DC7-4E03-BE3B-E0C9FB2DAF0C}" type="presOf" srcId="{59E6B688-07C9-470E-BAA7-6F050449C245}" destId="{4E04ECF6-1753-44ED-B508-80FE92F9A1A8}" srcOrd="0" destOrd="0" presId="urn:microsoft.com/office/officeart/2005/8/layout/cycle1"/>
    <dgm:cxn modelId="{3725D05C-E489-4D8F-816C-379F38F0CE66}" type="presOf" srcId="{C7CCD6D4-D6E0-4E03-A6D9-F2F2171FAB4C}" destId="{885CF171-7901-4C26-A79B-09F9B88AD1CD}" srcOrd="0" destOrd="0" presId="urn:microsoft.com/office/officeart/2005/8/layout/cycle1"/>
    <dgm:cxn modelId="{73A9B667-C47E-4128-AEDF-F05F531B9ED8}" srcId="{51CCEE0D-CC4D-4B7A-B3F1-DAB2DA027278}" destId="{1C210535-E27C-4210-8B76-5D090C48A9DA}" srcOrd="0" destOrd="0" parTransId="{8BB53A24-C23F-4A01-8216-81BB892CBE39}" sibTransId="{C47124E1-B5D1-4C4D-B954-2A86D8A09ABD}"/>
    <dgm:cxn modelId="{58919D55-CB23-4CF0-9B0C-01125F3C2CF2}" type="presOf" srcId="{C47124E1-B5D1-4C4D-B954-2A86D8A09ABD}" destId="{2DC698A4-2956-44BE-9493-E6062D17AFC5}" srcOrd="0" destOrd="0" presId="urn:microsoft.com/office/officeart/2005/8/layout/cycle1"/>
    <dgm:cxn modelId="{32EFFBA8-DFE4-4C3D-AF65-B40B27FB8344}" type="presOf" srcId="{51CCEE0D-CC4D-4B7A-B3F1-DAB2DA027278}" destId="{39EDCE0B-CC97-4A4F-BBA5-0FCDB8C7383D}" srcOrd="0" destOrd="0" presId="urn:microsoft.com/office/officeart/2005/8/layout/cycle1"/>
    <dgm:cxn modelId="{E78588AE-0905-40DD-8C39-E183309AA842}" srcId="{51CCEE0D-CC4D-4B7A-B3F1-DAB2DA027278}" destId="{59E6B688-07C9-470E-BAA7-6F050449C245}" srcOrd="2" destOrd="0" parTransId="{8FAAFCE5-5E7F-460A-B848-C7980CBEE774}" sibTransId="{EB3EF155-D6AB-4125-94B1-57ED9F882FD5}"/>
    <dgm:cxn modelId="{18F092C6-8D99-46B8-A7B0-0DD6E369EBF8}" type="presOf" srcId="{EA6D7D64-B1F6-4780-B98E-2BD40A9BCF3A}" destId="{005FD97C-8920-4AA5-8588-3F08F07324F1}" srcOrd="0" destOrd="0" presId="urn:microsoft.com/office/officeart/2005/8/layout/cycle1"/>
    <dgm:cxn modelId="{00B2BEE2-9E90-4237-BE50-86993E74DBB0}" type="presOf" srcId="{1C210535-E27C-4210-8B76-5D090C48A9DA}" destId="{11B38FE9-1C92-47AA-AE6C-7F0A1B2229D6}" srcOrd="0" destOrd="0" presId="urn:microsoft.com/office/officeart/2005/8/layout/cycle1"/>
    <dgm:cxn modelId="{1975F9F3-E85D-4C36-89DE-F9B943B0F8F6}" type="presOf" srcId="{EC98AA71-1192-4C75-B8FA-EE817BB8E1C9}" destId="{305B943E-1D17-4575-9AF1-3A0D63DECF10}" srcOrd="0" destOrd="0" presId="urn:microsoft.com/office/officeart/2005/8/layout/cycle1"/>
    <dgm:cxn modelId="{480C77FE-9795-427A-93F9-88AED6EC8BD3}" type="presOf" srcId="{EB3EF155-D6AB-4125-94B1-57ED9F882FD5}" destId="{7427B227-B2FC-4017-BD3C-F6CFEA525D8B}" srcOrd="0" destOrd="0" presId="urn:microsoft.com/office/officeart/2005/8/layout/cycle1"/>
    <dgm:cxn modelId="{42C9534E-7AE7-4676-AF74-2AAC609BD156}" type="presParOf" srcId="{39EDCE0B-CC97-4A4F-BBA5-0FCDB8C7383D}" destId="{CCFFB194-991C-4F7E-9E65-0F4B5FFE6BFE}" srcOrd="0" destOrd="0" presId="urn:microsoft.com/office/officeart/2005/8/layout/cycle1"/>
    <dgm:cxn modelId="{7A988BD8-C220-4680-8514-6106A1D53772}" type="presParOf" srcId="{39EDCE0B-CC97-4A4F-BBA5-0FCDB8C7383D}" destId="{11B38FE9-1C92-47AA-AE6C-7F0A1B2229D6}" srcOrd="1" destOrd="0" presId="urn:microsoft.com/office/officeart/2005/8/layout/cycle1"/>
    <dgm:cxn modelId="{AB8C0E70-814F-41DB-9F13-42C285E4C88C}" type="presParOf" srcId="{39EDCE0B-CC97-4A4F-BBA5-0FCDB8C7383D}" destId="{2DC698A4-2956-44BE-9493-E6062D17AFC5}" srcOrd="2" destOrd="0" presId="urn:microsoft.com/office/officeart/2005/8/layout/cycle1"/>
    <dgm:cxn modelId="{C128A30A-2AB6-4722-BA50-0B5BEA5B747F}" type="presParOf" srcId="{39EDCE0B-CC97-4A4F-BBA5-0FCDB8C7383D}" destId="{DE94F87F-5D0D-4A3F-85EA-89D86CD0AD63}" srcOrd="3" destOrd="0" presId="urn:microsoft.com/office/officeart/2005/8/layout/cycle1"/>
    <dgm:cxn modelId="{19808569-A581-49CF-B185-70EB2C6D88D4}" type="presParOf" srcId="{39EDCE0B-CC97-4A4F-BBA5-0FCDB8C7383D}" destId="{005FD97C-8920-4AA5-8588-3F08F07324F1}" srcOrd="4" destOrd="0" presId="urn:microsoft.com/office/officeart/2005/8/layout/cycle1"/>
    <dgm:cxn modelId="{80B1A459-35BD-4DA3-96BC-90872D7E0D66}" type="presParOf" srcId="{39EDCE0B-CC97-4A4F-BBA5-0FCDB8C7383D}" destId="{305B943E-1D17-4575-9AF1-3A0D63DECF10}" srcOrd="5" destOrd="0" presId="urn:microsoft.com/office/officeart/2005/8/layout/cycle1"/>
    <dgm:cxn modelId="{7BA991D7-367A-4144-8819-8CACB3885C6F}" type="presParOf" srcId="{39EDCE0B-CC97-4A4F-BBA5-0FCDB8C7383D}" destId="{A429B6E0-B1DE-4905-B310-D9223B782711}" srcOrd="6" destOrd="0" presId="urn:microsoft.com/office/officeart/2005/8/layout/cycle1"/>
    <dgm:cxn modelId="{BCECB22C-AB4B-475D-8F2B-6B1979853543}" type="presParOf" srcId="{39EDCE0B-CC97-4A4F-BBA5-0FCDB8C7383D}" destId="{4E04ECF6-1753-44ED-B508-80FE92F9A1A8}" srcOrd="7" destOrd="0" presId="urn:microsoft.com/office/officeart/2005/8/layout/cycle1"/>
    <dgm:cxn modelId="{390B056C-E906-4F5C-8E21-BDEAF3B0D200}" type="presParOf" srcId="{39EDCE0B-CC97-4A4F-BBA5-0FCDB8C7383D}" destId="{7427B227-B2FC-4017-BD3C-F6CFEA525D8B}" srcOrd="8" destOrd="0" presId="urn:microsoft.com/office/officeart/2005/8/layout/cycle1"/>
    <dgm:cxn modelId="{03CAA64C-7A62-4C21-990E-A9B5E419DE99}" type="presParOf" srcId="{39EDCE0B-CC97-4A4F-BBA5-0FCDB8C7383D}" destId="{F40C2B06-39DA-4C8A-8E1A-BBFCB176B907}" srcOrd="9" destOrd="0" presId="urn:microsoft.com/office/officeart/2005/8/layout/cycle1"/>
    <dgm:cxn modelId="{353DFBA6-690D-4C24-9824-0B9487F1EABE}" type="presParOf" srcId="{39EDCE0B-CC97-4A4F-BBA5-0FCDB8C7383D}" destId="{D6C3F25C-F1AB-4C4F-869B-CB6ADE4F2B85}" srcOrd="10" destOrd="0" presId="urn:microsoft.com/office/officeart/2005/8/layout/cycle1"/>
    <dgm:cxn modelId="{95489A5C-09D4-44C9-ACDD-93BD0AC2D7A5}" type="presParOf" srcId="{39EDCE0B-CC97-4A4F-BBA5-0FCDB8C7383D}" destId="{885CF171-7901-4C26-A79B-09F9B88AD1CD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B38FE9-1C92-47AA-AE6C-7F0A1B2229D6}">
      <dsp:nvSpPr>
        <dsp:cNvPr id="0" name=""/>
        <dsp:cNvSpPr/>
      </dsp:nvSpPr>
      <dsp:spPr>
        <a:xfrm>
          <a:off x="3472002" y="197594"/>
          <a:ext cx="1538575" cy="15385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400" kern="1200" dirty="0">
              <a:solidFill>
                <a:schemeClr val="bg1"/>
              </a:solidFill>
            </a:rPr>
            <a:t>Write a bit of code</a:t>
          </a:r>
        </a:p>
      </dsp:txBody>
      <dsp:txXfrm>
        <a:off x="3472002" y="197594"/>
        <a:ext cx="1538575" cy="1538575"/>
      </dsp:txXfrm>
    </dsp:sp>
    <dsp:sp modelId="{2DC698A4-2956-44BE-9493-E6062D17AFC5}">
      <dsp:nvSpPr>
        <dsp:cNvPr id="0" name=""/>
        <dsp:cNvSpPr/>
      </dsp:nvSpPr>
      <dsp:spPr>
        <a:xfrm>
          <a:off x="679283" y="34442"/>
          <a:ext cx="4350510" cy="4350510"/>
        </a:xfrm>
        <a:prstGeom prst="circularArrow">
          <a:avLst>
            <a:gd name="adj1" fmla="val 6896"/>
            <a:gd name="adj2" fmla="val 464891"/>
            <a:gd name="adj3" fmla="val 485452"/>
            <a:gd name="adj4" fmla="val 20710280"/>
            <a:gd name="adj5" fmla="val 8046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05FD97C-8920-4AA5-8588-3F08F07324F1}">
      <dsp:nvSpPr>
        <dsp:cNvPr id="0" name=""/>
        <dsp:cNvSpPr/>
      </dsp:nvSpPr>
      <dsp:spPr>
        <a:xfrm>
          <a:off x="3403570" y="2714692"/>
          <a:ext cx="1538575" cy="15385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400" kern="1200" dirty="0">
              <a:solidFill>
                <a:schemeClr val="bg1"/>
              </a:solidFill>
            </a:rPr>
            <a:t>Check if it works</a:t>
          </a:r>
        </a:p>
      </dsp:txBody>
      <dsp:txXfrm>
        <a:off x="3403570" y="2714692"/>
        <a:ext cx="1538575" cy="1538575"/>
      </dsp:txXfrm>
    </dsp:sp>
    <dsp:sp modelId="{305B943E-1D17-4575-9AF1-3A0D63DECF10}">
      <dsp:nvSpPr>
        <dsp:cNvPr id="0" name=""/>
        <dsp:cNvSpPr/>
      </dsp:nvSpPr>
      <dsp:spPr>
        <a:xfrm>
          <a:off x="689291" y="413"/>
          <a:ext cx="4350510" cy="4350510"/>
        </a:xfrm>
        <a:prstGeom prst="circularArrow">
          <a:avLst>
            <a:gd name="adj1" fmla="val 6896"/>
            <a:gd name="adj2" fmla="val 464891"/>
            <a:gd name="adj3" fmla="val 5951357"/>
            <a:gd name="adj4" fmla="val 4383752"/>
            <a:gd name="adj5" fmla="val 8046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E04ECF6-1753-44ED-B508-80FE92F9A1A8}">
      <dsp:nvSpPr>
        <dsp:cNvPr id="0" name=""/>
        <dsp:cNvSpPr/>
      </dsp:nvSpPr>
      <dsp:spPr>
        <a:xfrm>
          <a:off x="786948" y="2714692"/>
          <a:ext cx="1538575" cy="15385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400" kern="1200" dirty="0">
              <a:solidFill>
                <a:schemeClr val="bg1"/>
              </a:solidFill>
            </a:rPr>
            <a:t>Be happy</a:t>
          </a:r>
        </a:p>
      </dsp:txBody>
      <dsp:txXfrm>
        <a:off x="786948" y="2714692"/>
        <a:ext cx="1538575" cy="1538575"/>
      </dsp:txXfrm>
    </dsp:sp>
    <dsp:sp modelId="{7427B227-B2FC-4017-BD3C-F6CFEA525D8B}">
      <dsp:nvSpPr>
        <dsp:cNvPr id="0" name=""/>
        <dsp:cNvSpPr/>
      </dsp:nvSpPr>
      <dsp:spPr>
        <a:xfrm>
          <a:off x="615003" y="-200836"/>
          <a:ext cx="4350510" cy="4350510"/>
        </a:xfrm>
        <a:prstGeom prst="circularArrow">
          <a:avLst>
            <a:gd name="adj1" fmla="val 6896"/>
            <a:gd name="adj2" fmla="val 464891"/>
            <a:gd name="adj3" fmla="val 11029200"/>
            <a:gd name="adj4" fmla="val 9384942"/>
            <a:gd name="adj5" fmla="val 8046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6C3F25C-F1AB-4C4F-869B-CB6ADE4F2B85}">
      <dsp:nvSpPr>
        <dsp:cNvPr id="0" name=""/>
        <dsp:cNvSpPr/>
      </dsp:nvSpPr>
      <dsp:spPr>
        <a:xfrm>
          <a:off x="650191" y="64809"/>
          <a:ext cx="1538575" cy="15385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400" kern="1200" dirty="0">
              <a:solidFill>
                <a:schemeClr val="bg1"/>
              </a:solidFill>
            </a:rPr>
            <a:t>Think about what you want to do (next)</a:t>
          </a:r>
        </a:p>
      </dsp:txBody>
      <dsp:txXfrm>
        <a:off x="650191" y="64809"/>
        <a:ext cx="1538575" cy="1538575"/>
      </dsp:txXfrm>
    </dsp:sp>
    <dsp:sp modelId="{885CF171-7901-4C26-A79B-09F9B88AD1CD}">
      <dsp:nvSpPr>
        <dsp:cNvPr id="0" name=""/>
        <dsp:cNvSpPr/>
      </dsp:nvSpPr>
      <dsp:spPr>
        <a:xfrm>
          <a:off x="607791" y="-63732"/>
          <a:ext cx="4350510" cy="4350510"/>
        </a:xfrm>
        <a:prstGeom prst="circularArrow">
          <a:avLst>
            <a:gd name="adj1" fmla="val 6896"/>
            <a:gd name="adj2" fmla="val 464891"/>
            <a:gd name="adj3" fmla="val 17289418"/>
            <a:gd name="adj4" fmla="val 15307640"/>
            <a:gd name="adj5" fmla="val 8046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B57523-A395-4A7D-B83A-8F5D2570826E}" type="datetimeFigureOut">
              <a:t>4-10-2022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173F49-43A1-47BC-82F8-9639D324E947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02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6/6d/Samarkand_Bibi_Khanum_Mosque_Minaret_Detail.JPG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images.squarespace-cdn.com/content/v1/5c77350965a707ed1710a1bc/1592325629144-K59AOID0SQXL83JYPZPK/ke17ZwdGBToddI8pDm48kGZLPwpiCEAiBJ-A_pyX5LAUqsxRUqqbr1mOJYKfIPR7LoDQ9mXPOjoJoqy81S2I8N_N4V1vUb5AoIIIbLZhVYxCRW4BPu10St3TBAUQYVKcktB1ki3bnWHx57is2Sg4AbNycoZ-O01wIGAMohM3QPAFFY2EeMR6nY3njbUx2sJa/Generative+Architecture+by+Michael+Hansmeyer.jpg" TargetMode="External"/><Relationship Id="rId4" Type="http://schemas.openxmlformats.org/officeDocument/2006/relationships/hyperlink" Target="https://i.pinimg.com/originals/8f/c1/4e/8fc14e0c87a0cee269958e5f9af9155d.jpg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s.scientificamerican.com/observations/voronoi-tessellations-and-scutoids-are-everywhere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treehugger.com/amazing-fractals-found-in-nature-4868776" TargetMode="External"/><Relationship Id="rId5" Type="http://schemas.openxmlformats.org/officeDocument/2006/relationships/hyperlink" Target="https://n-e-r-v-o-u-s.com/projects/i.php?/000/765/reaction-1,medium_large.1416003956.jpg" TargetMode="External"/><Relationship Id="rId4" Type="http://schemas.openxmlformats.org/officeDocument/2006/relationships/hyperlink" Target="https://plus.maths.org/content/cellular-automata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i.pinimg.com/originals/70/41/98/704198a01d93b08fd899ae875bb12e33.jpg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dopicoart.com/uploads/1/0/1/0/101044820/published/thelimited-squares-dress.jpg?1510930036" TargetMode="External"/><Relationship Id="rId4" Type="http://schemas.openxmlformats.org/officeDocument/2006/relationships/hyperlink" Target="https://cdn.shopify.com/s/files/1/1108/7416/products/Tank-Dress-Sewing-Pattern-Emporium-COVER_877x.jpg?v=1652311788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tylerxhobbs.com/essays/2018/executing-generative-art-with-a-plotter" TargetMode="External"/><Relationship Id="rId7" Type="http://schemas.openxmlformats.org/officeDocument/2006/relationships/hyperlink" Target="https://www.reddit.com/r/generative/comments/t30dkp/crown_shyness_simulation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artnome.com/news/2018/8/8/why-love-generative-art" TargetMode="External"/><Relationship Id="rId5" Type="http://schemas.openxmlformats.org/officeDocument/2006/relationships/hyperlink" Target="https://tylerxhobbs.com/essays/2021/color-arrangement-in-generative-art" TargetMode="External"/><Relationship Id="rId4" Type="http://schemas.openxmlformats.org/officeDocument/2006/relationships/hyperlink" Target="https://tylerxhobbs.com/essays/2021/the-importance-of-generative-art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https://pbs.twimg.com/media/C2591pKUkAAnerH.jpg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173F49-43A1-47BC-82F8-9639D324E947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66157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https://pbs.twimg.com/media/C2591pKUkAAnerH.jpg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173F49-43A1-47BC-82F8-9639D324E947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61501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https://upload.wikimedia.org/wikipedia/commons/6/6d/Samarkand_Bibi_Khanum_Mosque_Minaret_Detail.JPG</a:t>
            </a:r>
            <a:endParaRPr lang="en-US" dirty="0"/>
          </a:p>
          <a:p>
            <a:r>
              <a:rPr lang="en-US" dirty="0">
                <a:hlinkClick r:id="rId4"/>
              </a:rPr>
              <a:t>https://i.pinimg.com/originals/8f/c1/4e/8fc14e0c87a0cee269958e5f9af9155d.jpg</a:t>
            </a:r>
            <a:endParaRPr lang="en-US">
              <a:cs typeface="Calibri"/>
            </a:endParaRPr>
          </a:p>
          <a:p>
            <a:r>
              <a:rPr lang="en-US" dirty="0">
                <a:hlinkClick r:id="rId5"/>
              </a:rPr>
              <a:t>https://images.squarespace-cdn.com/content/v1/5c77350965a707ed1710a1bc/1592325629144-K59AOID0SQXL83JYPZPK/ke17ZwdGBToddI8pDm48kGZLPwpiCEAiBJ-A_pyX5LAUqsxRUqqbr1mOJYKfIPR7LoDQ9mXPOjoJoqy81S2I8N_N4V1vUb5AoIIIbLZhVYxCRW4BPu10St3TBAUQYVKcktB1ki3bnWHx57is2Sg4AbNycoZ-O01wIGAMohM3QPAFFY2EeMR6nY3njbUx2sJa/Generative+Architecture+by+Michael+Hansmeyer.jpg</a:t>
            </a:r>
            <a:endParaRPr lang="en-US"/>
          </a:p>
          <a:p>
            <a:endParaRPr lang="en-US" dirty="0"/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173F49-43A1-47BC-82F8-9639D324E947}" type="slidenum"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537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https://blogs.scientificamerican.com/observations/voronoi-tessellations-and-scutoids-are-everywhere/</a:t>
            </a:r>
            <a:endParaRPr lang="en-US"/>
          </a:p>
          <a:p>
            <a:r>
              <a:rPr lang="en-US">
                <a:hlinkClick r:id="rId4"/>
              </a:rPr>
              <a:t>https://plus.maths.org/content/cellular-automata</a:t>
            </a:r>
            <a:endParaRPr lang="en-US">
              <a:cs typeface="Calibri" panose="020F0502020204030204"/>
              <a:hlinkClick r:id="rId4"/>
            </a:endParaRPr>
          </a:p>
          <a:p>
            <a:r>
              <a:rPr lang="en-US">
                <a:hlinkClick r:id="rId5"/>
              </a:rPr>
              <a:t>https://n-e-r-v-o-u-s.com/projects/i.php?/000/765/reaction-1,medium_large.1416003956.jpg</a:t>
            </a:r>
            <a:endParaRPr lang="en-US">
              <a:cs typeface="Calibri"/>
              <a:hlinkClick r:id="rId5"/>
            </a:endParaRPr>
          </a:p>
          <a:p>
            <a:r>
              <a:rPr lang="en-US">
                <a:hlinkClick r:id="rId6"/>
              </a:rPr>
              <a:t>https://www.treehugger.com/amazing-fractals-found-in-nature-4868776</a:t>
            </a:r>
            <a:endParaRPr lang="en-US"/>
          </a:p>
          <a:p>
            <a:endParaRPr lang="en-US"/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173F49-43A1-47BC-82F8-9639D324E947}" type="slidenum"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633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https://i.pinimg.com/originals/70/41/98/704198a01d93b08fd899ae875bb12e33.jpg</a:t>
            </a:r>
            <a:endParaRPr lang="en-US"/>
          </a:p>
          <a:p>
            <a:r>
              <a:rPr lang="en-US">
                <a:hlinkClick r:id="rId4"/>
              </a:rPr>
              <a:t>https://cdn.shopify.com/s/files/1/1108/7416/products/Tank-Dress-Sewing-Pattern-Emporium-COVER_877x.jpg?v=1652311788</a:t>
            </a:r>
            <a:endParaRPr lang="en-US">
              <a:cs typeface="Calibri" panose="020F0502020204030204"/>
              <a:hlinkClick r:id="rId4"/>
            </a:endParaRPr>
          </a:p>
          <a:p>
            <a:r>
              <a:rPr lang="en-US">
                <a:hlinkClick r:id="rId5"/>
              </a:rPr>
              <a:t>https://www.dopicoart.com/uploads/1/0/1/0/101044820/published/thelimited-squares-dress.jpg?1510930036</a:t>
            </a:r>
            <a:endParaRPr lang="en-US">
              <a:cs typeface="Calibri"/>
              <a:hlinkClick r:id="rId5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173F49-43A1-47BC-82F8-9639D324E947}" type="slidenum"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238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https://tylerxhobbs.com/essays/2018/executing-generative-art-with-a-plotter</a:t>
            </a:r>
            <a:endParaRPr lang="en-US" dirty="0"/>
          </a:p>
          <a:p>
            <a:r>
              <a:rPr lang="en-US" dirty="0">
                <a:hlinkClick r:id="rId4"/>
              </a:rPr>
              <a:t>https://tylerxhobbs.com/essays/2021/the-importance-of-generative-art</a:t>
            </a:r>
            <a:endParaRPr lang="en-US" dirty="0">
              <a:cs typeface="Calibri" panose="020F0502020204030204"/>
              <a:hlinkClick r:id="rId4"/>
            </a:endParaRPr>
          </a:p>
          <a:p>
            <a:r>
              <a:rPr lang="en-US" dirty="0">
                <a:hlinkClick r:id="rId5"/>
              </a:rPr>
              <a:t>https://tylerxhobbs.com/essays/2021/color-arrangement-in-generative-art</a:t>
            </a:r>
            <a:endParaRPr lang="en-US" dirty="0">
              <a:cs typeface="Calibri" panose="020F0502020204030204"/>
              <a:hlinkClick r:id="rId5"/>
            </a:endParaRPr>
          </a:p>
          <a:p>
            <a:r>
              <a:rPr lang="en-US" dirty="0">
                <a:hlinkClick r:id="rId6"/>
              </a:rPr>
              <a:t>https://www.artnome.com/news/2018/8/8/why-love-generative-art</a:t>
            </a:r>
            <a:endParaRPr lang="en-US" dirty="0">
              <a:cs typeface="Calibri"/>
              <a:hlinkClick r:id="rId6"/>
            </a:endParaRPr>
          </a:p>
          <a:p>
            <a:r>
              <a:rPr lang="en-US" dirty="0">
                <a:hlinkClick r:id="rId7"/>
              </a:rPr>
              <a:t>https://www.reddit.com/r/generative/comments/t30dkp/crown_shyness_simulation/</a:t>
            </a:r>
            <a:endParaRPr lang="en-US">
              <a:cs typeface="Calibri" panose="020F0502020204030204"/>
            </a:endParaRPr>
          </a:p>
          <a:p>
            <a:endParaRPr lang="en-US" dirty="0">
              <a:cs typeface="Calibri" panose="020F0502020204030204"/>
            </a:endParaRPr>
          </a:p>
          <a:p>
            <a:endParaRPr lang="en-US">
              <a:cs typeface="Calibri" panose="020F0502020204030204"/>
            </a:endParaRPr>
          </a:p>
          <a:p>
            <a:endParaRPr lang="en-US">
              <a:cs typeface="Calibri" panose="020F0502020204030204"/>
            </a:endParaRPr>
          </a:p>
          <a:p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173F49-43A1-47BC-82F8-9639D324E947}" type="slidenum"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5101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https://images.squarespace-cdn.com/content/v1/5c77350965a707ed1710a1bc/1592332038533-A6ENQC77CII45S8I765Y/Mandelbrot+Set.jpg</a:t>
            </a:r>
          </a:p>
          <a:p>
            <a:r>
              <a:rPr lang="en-US" dirty="0"/>
              <a:t>https://medium.com/@brokyo/drawing-the-flower-of-life-22206fe36d02</a:t>
            </a:r>
          </a:p>
          <a:p>
            <a:r>
              <a:rPr lang="en-US" dirty="0"/>
              <a:t>https://static.vecteezy.com/system/resources/previews/000/198/819/original/vector-kaleidoscope-pattern.jpg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173F49-43A1-47BC-82F8-9639D324E947}" type="slidenum"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6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https://www.thingiverse.com/thing:9452</a:t>
            </a:r>
          </a:p>
          <a:p>
            <a:r>
              <a:rPr lang="nl-BE" dirty="0"/>
              <a:t>https://www.thingiverse.com/thing:2271572</a:t>
            </a:r>
          </a:p>
          <a:p>
            <a:r>
              <a:rPr lang="nl-BE" dirty="0"/>
              <a:t>https://www.thingiverse.com/thing:2821011</a:t>
            </a:r>
          </a:p>
          <a:p>
            <a:r>
              <a:rPr lang="nl-BE"/>
              <a:t>https://www.thingiverse.com/thing:2250238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173F49-43A1-47BC-82F8-9639D324E947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079501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Context: it’s like trying to follow a recipe without knowing what you’re trying to bake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/>
              <a:t>Syntax: the recipe to bake something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173F49-43A1-47BC-82F8-9639D324E947}" type="slidenum">
              <a:rPr lang="nl-BE" smtClean="0"/>
              <a:t>22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08470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31EE44-E344-4E74-BA7B-3CA170DD88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9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760171" y="1629586"/>
            <a:ext cx="3955082" cy="31065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6D889F-F980-4EF9-9A0A-A8326C5072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765458" y="1409942"/>
            <a:ext cx="1289267" cy="5039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79062E-5628-4EE6-830A-7159B23BAB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3999" y="468135"/>
            <a:ext cx="9144000" cy="2387600"/>
          </a:xfrm>
        </p:spPr>
        <p:txBody>
          <a:bodyPr anchor="b">
            <a:noAutofit/>
          </a:bodyPr>
          <a:lstStyle>
            <a:lvl1pPr algn="ctr">
              <a:defRPr sz="8000"/>
            </a:lvl1pPr>
          </a:lstStyle>
          <a:p>
            <a:r>
              <a:rPr lang="en-US" dirty="0"/>
              <a:t>Add heading</a:t>
            </a:r>
            <a:endParaRPr lang="en-GB" dirty="0"/>
          </a:p>
        </p:txBody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36B18A3E-B8CE-4238-A069-F010B2554A65}"/>
              </a:ext>
            </a:extLst>
          </p:cNvPr>
          <p:cNvGrpSpPr/>
          <p:nvPr/>
        </p:nvGrpSpPr>
        <p:grpSpPr>
          <a:xfrm>
            <a:off x="269631" y="216877"/>
            <a:ext cx="11652738" cy="6424246"/>
            <a:chOff x="0" y="0"/>
            <a:chExt cx="6186311" cy="3479800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D73F7163-E684-4A9F-8062-2F74B923B4CD}"/>
                </a:ext>
              </a:extLst>
            </p:cNvPr>
            <p:cNvSpPr/>
            <p:nvPr/>
          </p:nvSpPr>
          <p:spPr>
            <a:xfrm>
              <a:off x="0" y="0"/>
              <a:ext cx="6186311" cy="3479800"/>
            </a:xfrm>
            <a:custGeom>
              <a:avLst/>
              <a:gdLst/>
              <a:ahLst/>
              <a:cxnLst/>
              <a:rect l="l" t="t" r="r" b="b"/>
              <a:pathLst>
                <a:path w="6186311" h="3479800">
                  <a:moveTo>
                    <a:pt x="6061851" y="59690"/>
                  </a:moveTo>
                  <a:cubicBezTo>
                    <a:pt x="6097411" y="59690"/>
                    <a:pt x="6126621" y="88900"/>
                    <a:pt x="6126621" y="124460"/>
                  </a:cubicBezTo>
                  <a:lnTo>
                    <a:pt x="6126621" y="3355340"/>
                  </a:lnTo>
                  <a:cubicBezTo>
                    <a:pt x="6126621" y="3390900"/>
                    <a:pt x="6097411" y="3420110"/>
                    <a:pt x="6061851" y="3420110"/>
                  </a:cubicBezTo>
                  <a:lnTo>
                    <a:pt x="124460" y="3420110"/>
                  </a:lnTo>
                  <a:cubicBezTo>
                    <a:pt x="88900" y="3420110"/>
                    <a:pt x="59690" y="3390900"/>
                    <a:pt x="59690" y="335534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6061851" y="59690"/>
                  </a:lnTo>
                  <a:moveTo>
                    <a:pt x="606185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3355340"/>
                  </a:lnTo>
                  <a:cubicBezTo>
                    <a:pt x="0" y="3423920"/>
                    <a:pt x="55880" y="3479800"/>
                    <a:pt x="124460" y="3479800"/>
                  </a:cubicBezTo>
                  <a:lnTo>
                    <a:pt x="6061851" y="3479800"/>
                  </a:lnTo>
                  <a:cubicBezTo>
                    <a:pt x="6130431" y="3479800"/>
                    <a:pt x="6186311" y="3423920"/>
                    <a:pt x="6186311" y="3355340"/>
                  </a:cubicBezTo>
                  <a:lnTo>
                    <a:pt x="6186311" y="124460"/>
                  </a:lnTo>
                  <a:cubicBezTo>
                    <a:pt x="6186311" y="55880"/>
                    <a:pt x="6130431" y="0"/>
                    <a:pt x="6061851" y="0"/>
                  </a:cubicBezTo>
                  <a:close/>
                </a:path>
              </a:pathLst>
            </a:custGeom>
            <a:solidFill>
              <a:srgbClr val="F18F03"/>
            </a:solidFill>
          </p:spPr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C90E259C-2D1C-4E38-99E8-BD5D938B35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4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Add a subheading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7064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160AC-5907-400F-A1DE-5F9042B0B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169" y="1709739"/>
            <a:ext cx="10550281" cy="150018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48D2AF-A991-4B86-B29E-D7658B866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06692A39-CF5F-4C44-9A0F-5ED982C29EB8}"/>
              </a:ext>
            </a:extLst>
          </p:cNvPr>
          <p:cNvSpPr/>
          <p:nvPr/>
        </p:nvSpPr>
        <p:spPr>
          <a:xfrm>
            <a:off x="269631" y="216877"/>
            <a:ext cx="11652738" cy="6424246"/>
          </a:xfrm>
          <a:custGeom>
            <a:avLst/>
            <a:gdLst/>
            <a:ahLst/>
            <a:cxnLst/>
            <a:rect l="l" t="t" r="r" b="b"/>
            <a:pathLst>
              <a:path w="6186311" h="3479800">
                <a:moveTo>
                  <a:pt x="6061851" y="59690"/>
                </a:moveTo>
                <a:cubicBezTo>
                  <a:pt x="6097411" y="59690"/>
                  <a:pt x="6126621" y="88900"/>
                  <a:pt x="6126621" y="124460"/>
                </a:cubicBezTo>
                <a:lnTo>
                  <a:pt x="6126621" y="3355340"/>
                </a:lnTo>
                <a:cubicBezTo>
                  <a:pt x="6126621" y="3390900"/>
                  <a:pt x="6097411" y="3420110"/>
                  <a:pt x="6061851" y="3420110"/>
                </a:cubicBezTo>
                <a:lnTo>
                  <a:pt x="124460" y="3420110"/>
                </a:lnTo>
                <a:cubicBezTo>
                  <a:pt x="88900" y="3420110"/>
                  <a:pt x="59690" y="3390900"/>
                  <a:pt x="59690" y="3355340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6061851" y="59690"/>
                </a:lnTo>
                <a:moveTo>
                  <a:pt x="6061851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3355340"/>
                </a:lnTo>
                <a:cubicBezTo>
                  <a:pt x="0" y="3423920"/>
                  <a:pt x="55880" y="3479800"/>
                  <a:pt x="124460" y="3479800"/>
                </a:cubicBezTo>
                <a:lnTo>
                  <a:pt x="6061851" y="3479800"/>
                </a:lnTo>
                <a:cubicBezTo>
                  <a:pt x="6130431" y="3479800"/>
                  <a:pt x="6186311" y="3423920"/>
                  <a:pt x="6186311" y="3355340"/>
                </a:cubicBezTo>
                <a:lnTo>
                  <a:pt x="6186311" y="124460"/>
                </a:lnTo>
                <a:cubicBezTo>
                  <a:pt x="6186311" y="55880"/>
                  <a:pt x="6130431" y="0"/>
                  <a:pt x="6061851" y="0"/>
                </a:cubicBezTo>
                <a:close/>
              </a:path>
            </a:pathLst>
          </a:custGeom>
          <a:solidFill>
            <a:srgbClr val="F18F03"/>
          </a:solid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E313F7-3568-4192-A822-6FBF095FE6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8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931877" y="3135501"/>
            <a:ext cx="4678960" cy="5869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748EC8-E611-4B63-95FD-06CA1F12E7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030656" y="3163218"/>
            <a:ext cx="1580179" cy="51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334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381A43-1DE5-4EB6-BA1C-C644A189E1E3}"/>
              </a:ext>
            </a:extLst>
          </p:cNvPr>
          <p:cNvSpPr/>
          <p:nvPr/>
        </p:nvSpPr>
        <p:spPr>
          <a:xfrm>
            <a:off x="1344706" y="5634319"/>
            <a:ext cx="1949823" cy="677581"/>
          </a:xfrm>
          <a:prstGeom prst="rect">
            <a:avLst/>
          </a:prstGeom>
          <a:solidFill>
            <a:srgbClr val="058BAB"/>
          </a:solidFill>
          <a:ln>
            <a:solidFill>
              <a:srgbClr val="058B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987B4A-2C72-4140-AC62-196B52D93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0B9DE9-8ED6-45C6-A6BB-C8121D4B4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682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5DA4215A-83EF-4971-B997-0EE7DFA094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8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959125" y="681037"/>
            <a:ext cx="4678960" cy="586997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F2889115-4EEF-4430-93CF-2CFC85E8AE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57904" y="708754"/>
            <a:ext cx="1580179" cy="518299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53F6F6E4-F8BC-4271-8233-4FAD3AFA2EF9}"/>
              </a:ext>
            </a:extLst>
          </p:cNvPr>
          <p:cNvSpPr/>
          <p:nvPr/>
        </p:nvSpPr>
        <p:spPr>
          <a:xfrm>
            <a:off x="269631" y="216877"/>
            <a:ext cx="11652738" cy="6424246"/>
          </a:xfrm>
          <a:custGeom>
            <a:avLst/>
            <a:gdLst/>
            <a:ahLst/>
            <a:cxnLst/>
            <a:rect l="l" t="t" r="r" b="b"/>
            <a:pathLst>
              <a:path w="6186311" h="3479800">
                <a:moveTo>
                  <a:pt x="6061851" y="59690"/>
                </a:moveTo>
                <a:cubicBezTo>
                  <a:pt x="6097411" y="59690"/>
                  <a:pt x="6126621" y="88900"/>
                  <a:pt x="6126621" y="124460"/>
                </a:cubicBezTo>
                <a:lnTo>
                  <a:pt x="6126621" y="3355340"/>
                </a:lnTo>
                <a:cubicBezTo>
                  <a:pt x="6126621" y="3390900"/>
                  <a:pt x="6097411" y="3420110"/>
                  <a:pt x="6061851" y="3420110"/>
                </a:cubicBezTo>
                <a:lnTo>
                  <a:pt x="124460" y="3420110"/>
                </a:lnTo>
                <a:cubicBezTo>
                  <a:pt x="88900" y="3420110"/>
                  <a:pt x="59690" y="3390900"/>
                  <a:pt x="59690" y="3355340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6061851" y="59690"/>
                </a:lnTo>
                <a:moveTo>
                  <a:pt x="6061851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3355340"/>
                </a:lnTo>
                <a:cubicBezTo>
                  <a:pt x="0" y="3423920"/>
                  <a:pt x="55880" y="3479800"/>
                  <a:pt x="124460" y="3479800"/>
                </a:cubicBezTo>
                <a:lnTo>
                  <a:pt x="6061851" y="3479800"/>
                </a:lnTo>
                <a:cubicBezTo>
                  <a:pt x="6130431" y="3479800"/>
                  <a:pt x="6186311" y="3423920"/>
                  <a:pt x="6186311" y="3355340"/>
                </a:cubicBezTo>
                <a:lnTo>
                  <a:pt x="6186311" y="124460"/>
                </a:lnTo>
                <a:cubicBezTo>
                  <a:pt x="6186311" y="55880"/>
                  <a:pt x="6130431" y="0"/>
                  <a:pt x="6061851" y="0"/>
                </a:cubicBezTo>
                <a:close/>
              </a:path>
            </a:pathLst>
          </a:custGeom>
          <a:solidFill>
            <a:srgbClr val="F18F03"/>
          </a:solidFill>
        </p:spPr>
      </p:sp>
    </p:spTree>
    <p:extLst>
      <p:ext uri="{BB962C8B-B14F-4D97-AF65-F5344CB8AC3E}">
        <p14:creationId xmlns:p14="http://schemas.microsoft.com/office/powerpoint/2010/main" val="1945360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CC9622F-4625-4F22-8F18-E30B76DD675B}"/>
              </a:ext>
            </a:extLst>
          </p:cNvPr>
          <p:cNvSpPr/>
          <p:nvPr/>
        </p:nvSpPr>
        <p:spPr>
          <a:xfrm>
            <a:off x="1344706" y="5634319"/>
            <a:ext cx="1949823" cy="677581"/>
          </a:xfrm>
          <a:prstGeom prst="rect">
            <a:avLst/>
          </a:prstGeom>
          <a:solidFill>
            <a:srgbClr val="058BAB"/>
          </a:solidFill>
          <a:ln>
            <a:solidFill>
              <a:srgbClr val="058B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40869-D693-4173-AFF1-6993EBB60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B89FD6-0B2A-4458-ADA7-4EDA4132B4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B248CF3-955A-4055-A65E-4D5E10596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C1E28A4C-C924-48A2-8DAF-52D1BE0D00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8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959125" y="681037"/>
            <a:ext cx="4678960" cy="586997"/>
          </a:xfrm>
          <a:prstGeom prst="rect">
            <a:avLst/>
          </a:prstGeom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2226320B-0DD0-4D91-B700-B595FA29C3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57904" y="708754"/>
            <a:ext cx="1580179" cy="518299"/>
          </a:xfrm>
          <a:prstGeom prst="rect">
            <a:avLst/>
          </a:prstGeom>
        </p:spPr>
      </p:pic>
      <p:sp>
        <p:nvSpPr>
          <p:cNvPr id="15" name="Freeform 5">
            <a:extLst>
              <a:ext uri="{FF2B5EF4-FFF2-40B4-BE49-F238E27FC236}">
                <a16:creationId xmlns:a16="http://schemas.microsoft.com/office/drawing/2014/main" id="{D494B6A4-A57B-483A-A2D2-FA7E36FB6B2B}"/>
              </a:ext>
            </a:extLst>
          </p:cNvPr>
          <p:cNvSpPr/>
          <p:nvPr/>
        </p:nvSpPr>
        <p:spPr>
          <a:xfrm>
            <a:off x="269631" y="216877"/>
            <a:ext cx="11652738" cy="6424246"/>
          </a:xfrm>
          <a:custGeom>
            <a:avLst/>
            <a:gdLst/>
            <a:ahLst/>
            <a:cxnLst/>
            <a:rect l="l" t="t" r="r" b="b"/>
            <a:pathLst>
              <a:path w="6186311" h="3479800">
                <a:moveTo>
                  <a:pt x="6061851" y="59690"/>
                </a:moveTo>
                <a:cubicBezTo>
                  <a:pt x="6097411" y="59690"/>
                  <a:pt x="6126621" y="88900"/>
                  <a:pt x="6126621" y="124460"/>
                </a:cubicBezTo>
                <a:lnTo>
                  <a:pt x="6126621" y="3355340"/>
                </a:lnTo>
                <a:cubicBezTo>
                  <a:pt x="6126621" y="3390900"/>
                  <a:pt x="6097411" y="3420110"/>
                  <a:pt x="6061851" y="3420110"/>
                </a:cubicBezTo>
                <a:lnTo>
                  <a:pt x="124460" y="3420110"/>
                </a:lnTo>
                <a:cubicBezTo>
                  <a:pt x="88900" y="3420110"/>
                  <a:pt x="59690" y="3390900"/>
                  <a:pt x="59690" y="3355340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6061851" y="59690"/>
                </a:lnTo>
                <a:moveTo>
                  <a:pt x="6061851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3355340"/>
                </a:lnTo>
                <a:cubicBezTo>
                  <a:pt x="0" y="3423920"/>
                  <a:pt x="55880" y="3479800"/>
                  <a:pt x="124460" y="3479800"/>
                </a:cubicBezTo>
                <a:lnTo>
                  <a:pt x="6061851" y="3479800"/>
                </a:lnTo>
                <a:cubicBezTo>
                  <a:pt x="6130431" y="3479800"/>
                  <a:pt x="6186311" y="3423920"/>
                  <a:pt x="6186311" y="3355340"/>
                </a:cubicBezTo>
                <a:lnTo>
                  <a:pt x="6186311" y="124460"/>
                </a:lnTo>
                <a:cubicBezTo>
                  <a:pt x="6186311" y="55880"/>
                  <a:pt x="6130431" y="0"/>
                  <a:pt x="6061851" y="0"/>
                </a:cubicBezTo>
                <a:close/>
              </a:path>
            </a:pathLst>
          </a:custGeom>
          <a:solidFill>
            <a:srgbClr val="F18F03"/>
          </a:solidFill>
        </p:spPr>
      </p:sp>
    </p:spTree>
    <p:extLst>
      <p:ext uri="{BB962C8B-B14F-4D97-AF65-F5344CB8AC3E}">
        <p14:creationId xmlns:p14="http://schemas.microsoft.com/office/powerpoint/2010/main" val="1000134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D348DD4-EF04-4D4A-937A-4E40EE8D18C2}"/>
              </a:ext>
            </a:extLst>
          </p:cNvPr>
          <p:cNvSpPr/>
          <p:nvPr/>
        </p:nvSpPr>
        <p:spPr>
          <a:xfrm>
            <a:off x="1344706" y="5634319"/>
            <a:ext cx="1949823" cy="677581"/>
          </a:xfrm>
          <a:prstGeom prst="rect">
            <a:avLst/>
          </a:prstGeom>
          <a:solidFill>
            <a:srgbClr val="058BAB"/>
          </a:solidFill>
          <a:ln>
            <a:solidFill>
              <a:srgbClr val="058B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CD94E11D-5809-487C-9C66-A26AEB7D78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8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800000">
            <a:off x="549671" y="546100"/>
            <a:ext cx="4678960" cy="586997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9F1E4B0C-E7DB-4F65-A291-0F8BA76148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800000">
            <a:off x="549671" y="580448"/>
            <a:ext cx="1580179" cy="51829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C932FEB-28F1-44CF-BA25-A99C3F3156F1}"/>
              </a:ext>
            </a:extLst>
          </p:cNvPr>
          <p:cNvSpPr txBox="1">
            <a:spLocks/>
          </p:cNvSpPr>
          <p:nvPr/>
        </p:nvSpPr>
        <p:spPr>
          <a:xfrm>
            <a:off x="6460728" y="1771731"/>
            <a:ext cx="4867013" cy="21315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/>
              <a:t>Click to edit Master title style</a:t>
            </a:r>
            <a:endParaRPr lang="en-GB" sz="6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F0A5E3A-4A19-479D-941A-833D0016B9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9671" y="1771731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1B9282E9-1F96-49BA-9EAC-C53FC0A3B87C}"/>
              </a:ext>
            </a:extLst>
          </p:cNvPr>
          <p:cNvGrpSpPr/>
          <p:nvPr/>
        </p:nvGrpSpPr>
        <p:grpSpPr>
          <a:xfrm>
            <a:off x="184943" y="164123"/>
            <a:ext cx="5911057" cy="6471139"/>
            <a:chOff x="0" y="0"/>
            <a:chExt cx="2293005" cy="3479800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3A1185F6-A4FD-4A1E-BC28-851637659AB5}"/>
                </a:ext>
              </a:extLst>
            </p:cNvPr>
            <p:cNvSpPr/>
            <p:nvPr/>
          </p:nvSpPr>
          <p:spPr>
            <a:xfrm>
              <a:off x="0" y="0"/>
              <a:ext cx="2293005" cy="3479800"/>
            </a:xfrm>
            <a:custGeom>
              <a:avLst/>
              <a:gdLst/>
              <a:ahLst/>
              <a:cxnLst/>
              <a:rect l="l" t="t" r="r" b="b"/>
              <a:pathLst>
                <a:path w="2293005" h="3479800">
                  <a:moveTo>
                    <a:pt x="2168545" y="59690"/>
                  </a:moveTo>
                  <a:cubicBezTo>
                    <a:pt x="2204105" y="59690"/>
                    <a:pt x="2233315" y="88900"/>
                    <a:pt x="2233315" y="124460"/>
                  </a:cubicBezTo>
                  <a:lnTo>
                    <a:pt x="2233315" y="3355340"/>
                  </a:lnTo>
                  <a:cubicBezTo>
                    <a:pt x="2233315" y="3390900"/>
                    <a:pt x="2204105" y="3420110"/>
                    <a:pt x="2168545" y="3420110"/>
                  </a:cubicBezTo>
                  <a:lnTo>
                    <a:pt x="124460" y="3420110"/>
                  </a:lnTo>
                  <a:cubicBezTo>
                    <a:pt x="88900" y="3420110"/>
                    <a:pt x="59690" y="3390900"/>
                    <a:pt x="59690" y="335534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68545" y="59690"/>
                  </a:lnTo>
                  <a:moveTo>
                    <a:pt x="2168545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3355340"/>
                  </a:lnTo>
                  <a:cubicBezTo>
                    <a:pt x="0" y="3423920"/>
                    <a:pt x="55880" y="3479800"/>
                    <a:pt x="124460" y="3479800"/>
                  </a:cubicBezTo>
                  <a:lnTo>
                    <a:pt x="2168545" y="3479800"/>
                  </a:lnTo>
                  <a:cubicBezTo>
                    <a:pt x="2237125" y="3479800"/>
                    <a:pt x="2293005" y="3423920"/>
                    <a:pt x="2293005" y="3355340"/>
                  </a:cubicBezTo>
                  <a:lnTo>
                    <a:pt x="2293005" y="124460"/>
                  </a:lnTo>
                  <a:cubicBezTo>
                    <a:pt x="2293005" y="55880"/>
                    <a:pt x="2237125" y="0"/>
                    <a:pt x="2168545" y="0"/>
                  </a:cubicBezTo>
                  <a:close/>
                </a:path>
              </a:pathLst>
            </a:custGeom>
            <a:solidFill>
              <a:srgbClr val="F18F03"/>
            </a:solidFill>
          </p:spPr>
        </p:sp>
      </p:grpSp>
    </p:spTree>
    <p:extLst>
      <p:ext uri="{BB962C8B-B14F-4D97-AF65-F5344CB8AC3E}">
        <p14:creationId xmlns:p14="http://schemas.microsoft.com/office/powerpoint/2010/main" val="1285129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2587C-8C45-4E1A-9FA8-BB33311DF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1094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>
            <a:extLst>
              <a:ext uri="{FF2B5EF4-FFF2-40B4-BE49-F238E27FC236}">
                <a16:creationId xmlns:a16="http://schemas.microsoft.com/office/drawing/2014/main" id="{1C975781-E0BE-4A54-B563-D14EBAECCF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8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959125" y="681037"/>
            <a:ext cx="4678960" cy="586997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46EA64D8-3BCA-4A9E-9D71-EA397EEE39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57904" y="708754"/>
            <a:ext cx="1580179" cy="518299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D0389940-983C-4D18-94E1-11BB47BE6CEF}"/>
              </a:ext>
            </a:extLst>
          </p:cNvPr>
          <p:cNvSpPr/>
          <p:nvPr/>
        </p:nvSpPr>
        <p:spPr>
          <a:xfrm>
            <a:off x="269631" y="216877"/>
            <a:ext cx="11652738" cy="6424246"/>
          </a:xfrm>
          <a:custGeom>
            <a:avLst/>
            <a:gdLst/>
            <a:ahLst/>
            <a:cxnLst/>
            <a:rect l="l" t="t" r="r" b="b"/>
            <a:pathLst>
              <a:path w="6186311" h="3479800">
                <a:moveTo>
                  <a:pt x="6061851" y="59690"/>
                </a:moveTo>
                <a:cubicBezTo>
                  <a:pt x="6097411" y="59690"/>
                  <a:pt x="6126621" y="88900"/>
                  <a:pt x="6126621" y="124460"/>
                </a:cubicBezTo>
                <a:lnTo>
                  <a:pt x="6126621" y="3355340"/>
                </a:lnTo>
                <a:cubicBezTo>
                  <a:pt x="6126621" y="3390900"/>
                  <a:pt x="6097411" y="3420110"/>
                  <a:pt x="6061851" y="3420110"/>
                </a:cubicBezTo>
                <a:lnTo>
                  <a:pt x="124460" y="3420110"/>
                </a:lnTo>
                <a:cubicBezTo>
                  <a:pt x="88900" y="3420110"/>
                  <a:pt x="59690" y="3390900"/>
                  <a:pt x="59690" y="3355340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6061851" y="59690"/>
                </a:lnTo>
                <a:moveTo>
                  <a:pt x="6061851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3355340"/>
                </a:lnTo>
                <a:cubicBezTo>
                  <a:pt x="0" y="3423920"/>
                  <a:pt x="55880" y="3479800"/>
                  <a:pt x="124460" y="3479800"/>
                </a:cubicBezTo>
                <a:lnTo>
                  <a:pt x="6061851" y="3479800"/>
                </a:lnTo>
                <a:cubicBezTo>
                  <a:pt x="6130431" y="3479800"/>
                  <a:pt x="6186311" y="3423920"/>
                  <a:pt x="6186311" y="3355340"/>
                </a:cubicBezTo>
                <a:lnTo>
                  <a:pt x="6186311" y="124460"/>
                </a:lnTo>
                <a:cubicBezTo>
                  <a:pt x="6186311" y="55880"/>
                  <a:pt x="6130431" y="0"/>
                  <a:pt x="6061851" y="0"/>
                </a:cubicBezTo>
                <a:close/>
              </a:path>
            </a:pathLst>
          </a:custGeom>
          <a:solidFill>
            <a:srgbClr val="F18F03"/>
          </a:solidFill>
        </p:spPr>
      </p:sp>
    </p:spTree>
    <p:extLst>
      <p:ext uri="{BB962C8B-B14F-4D97-AF65-F5344CB8AC3E}">
        <p14:creationId xmlns:p14="http://schemas.microsoft.com/office/powerpoint/2010/main" val="610091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8B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F93E94-006B-4CDC-BA8B-C028D6AB8143}"/>
              </a:ext>
            </a:extLst>
          </p:cNvPr>
          <p:cNvSpPr/>
          <p:nvPr/>
        </p:nvSpPr>
        <p:spPr>
          <a:xfrm>
            <a:off x="1344706" y="5634319"/>
            <a:ext cx="1949823" cy="677581"/>
          </a:xfrm>
          <a:prstGeom prst="rect">
            <a:avLst/>
          </a:prstGeom>
          <a:solidFill>
            <a:srgbClr val="058BAB"/>
          </a:solidFill>
          <a:ln>
            <a:solidFill>
              <a:srgbClr val="058B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9E35F8-99BC-4ADA-9AC1-1BF73A1D7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1AA7C1-D124-47FE-8104-801977492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BE27790-2554-4534-8737-5B57D6E2F45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0890" y="5634319"/>
            <a:ext cx="2568425" cy="67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480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ddit.com/r/proceduralgeneration/top/?t=all" TargetMode="External"/><Relationship Id="rId2" Type="http://schemas.openxmlformats.org/officeDocument/2006/relationships/hyperlink" Target="https://www.reddit.com/r/generative/top/?t=all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reddit.com/r/PlotterArt/top/?t=all" TargetMode="External"/><Relationship Id="rId4" Type="http://schemas.openxmlformats.org/officeDocument/2006/relationships/hyperlink" Target="https://www.reddit.com/r/FractalPorn/top/?t=al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turtletoy.net/" TargetMode="Externa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" TargetMode="External"/><Relationship Id="rId2" Type="http://schemas.openxmlformats.org/officeDocument/2006/relationships/hyperlink" Target="https://stackblitz.com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stackblitz.com/edit/generative-art-workshop" TargetMode="Externa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theibbster.medium.com/a-gentle-introduction-to-coding-by-making-generative-art-c7f0a7b744a6" TargetMode="External"/><Relationship Id="rId2" Type="http://schemas.openxmlformats.org/officeDocument/2006/relationships/hyperlink" Target="https://www.notion.so/That-Creative-Code-Page-c5550ef2f7574126bdc77b09ed76651b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digitalideation.github.io/ba_222_gencg_h1801/notebooks/week01.html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sarah.skyon.be/" TargetMode="External"/><Relationship Id="rId2" Type="http://schemas.openxmlformats.org/officeDocument/2006/relationships/hyperlink" Target="mailto:sarah.kerkhove@maakleerplekleuven.be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Generative art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CEE68-F823-AECF-EC80-0A1C03AC9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more</a:t>
            </a:r>
          </a:p>
        </p:txBody>
      </p:sp>
      <p:pic>
        <p:nvPicPr>
          <p:cNvPr id="4" name="Picture 4" descr="Mandelbrot fractal">
            <a:extLst>
              <a:ext uri="{FF2B5EF4-FFF2-40B4-BE49-F238E27FC236}">
                <a16:creationId xmlns:a16="http://schemas.microsoft.com/office/drawing/2014/main" id="{4D53C951-2A08-D9F1-FCAB-DC67312455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6920" y="2407384"/>
            <a:ext cx="3341834" cy="22687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93A5B3-C3FD-1F5D-5B76-D8AF9887CF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611" y="2407383"/>
            <a:ext cx="3400635" cy="22687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1FEB74-5489-79A2-F01B-B72B06076440}"/>
              </a:ext>
            </a:extLst>
          </p:cNvPr>
          <p:cNvSpPr txBox="1"/>
          <p:nvPr/>
        </p:nvSpPr>
        <p:spPr>
          <a:xfrm>
            <a:off x="1512456" y="4786946"/>
            <a:ext cx="200570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Mandelbrot fractal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C6BF58-C501-78DB-2E80-2A717E5F29B7}"/>
              </a:ext>
            </a:extLst>
          </p:cNvPr>
          <p:cNvSpPr txBox="1"/>
          <p:nvPr/>
        </p:nvSpPr>
        <p:spPr>
          <a:xfrm>
            <a:off x="4859648" y="4786946"/>
            <a:ext cx="321656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Flower of life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(Sacred geometry/mandala)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C692D6-A3B6-1E73-94FB-C2FA3AC137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739" y="2407384"/>
            <a:ext cx="2268709" cy="2268709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40DE06-2F8D-38B4-4A92-B108362159FA}"/>
              </a:ext>
            </a:extLst>
          </p:cNvPr>
          <p:cNvSpPr txBox="1"/>
          <p:nvPr/>
        </p:nvSpPr>
        <p:spPr>
          <a:xfrm>
            <a:off x="8776997" y="4786946"/>
            <a:ext cx="248194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Kaleidoscope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(rotational symmetry)</a:t>
            </a:r>
          </a:p>
        </p:txBody>
      </p:sp>
    </p:spTree>
    <p:extLst>
      <p:ext uri="{BB962C8B-B14F-4D97-AF65-F5344CB8AC3E}">
        <p14:creationId xmlns:p14="http://schemas.microsoft.com/office/powerpoint/2010/main" val="47725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2475A-0007-07D9-D870-E8B33B30F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0F1FCF-8FA4-E18F-A913-616B4849BB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dirty="0">
                <a:cs typeface="Calibri"/>
              </a:rPr>
              <a:t>Generative art: </a:t>
            </a:r>
            <a:br>
              <a:rPr lang="en-US" dirty="0">
                <a:cs typeface="Calibri"/>
              </a:rPr>
            </a:br>
            <a:r>
              <a:rPr lang="en-US" dirty="0"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https://www.reddit.com/r/generative/top/?t=all</a:t>
            </a:r>
            <a:endParaRPr lang="en-US" dirty="0">
              <a:ea typeface="+mn-lt"/>
              <a:cs typeface="+mn-lt"/>
            </a:endParaRP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Procedural generation: </a:t>
            </a:r>
            <a:br>
              <a:rPr lang="en-US" dirty="0">
                <a:cs typeface="Calibri"/>
              </a:rPr>
            </a:br>
            <a:r>
              <a:rPr lang="en-US" dirty="0"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https://www.reddit.com/r/proceduralgeneration/top/?t=all</a:t>
            </a:r>
            <a:endParaRPr lang="en-US" dirty="0">
              <a:ea typeface="+mn-lt"/>
              <a:cs typeface="+mn-lt"/>
            </a:endParaRP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Fractal art: </a:t>
            </a:r>
            <a:br>
              <a:rPr lang="en-US" dirty="0">
                <a:cs typeface="Calibri"/>
              </a:rPr>
            </a:br>
            <a:r>
              <a:rPr lang="en-US" dirty="0"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https://www.reddit.com/r/FractalPorn/top/?t=all</a:t>
            </a:r>
            <a:endParaRPr lang="en-US" dirty="0">
              <a:ea typeface="+mn-lt"/>
              <a:cs typeface="+mn-lt"/>
            </a:endParaRPr>
          </a:p>
          <a:p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Plotter art:</a:t>
            </a:r>
            <a:br>
              <a:rPr lang="en-US" dirty="0">
                <a:ea typeface="+mn-lt"/>
                <a:cs typeface="+mn-lt"/>
              </a:rPr>
            </a:br>
            <a:r>
              <a:rPr lang="en-US" dirty="0"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https://www.reddit.com/r/PlotterArt/top/?t=all</a:t>
            </a:r>
            <a:endParaRPr lang="en-US" dirty="0">
              <a:ea typeface="+mn-lt"/>
              <a:cs typeface="+mn-lt"/>
            </a:endParaRPr>
          </a:p>
          <a:p>
            <a:endParaRPr lang="en-US" dirty="0">
              <a:ea typeface="+mn-lt"/>
              <a:cs typeface="+mn-lt"/>
            </a:endParaRPr>
          </a:p>
          <a:p>
            <a:endParaRPr lang="en-US" dirty="0">
              <a:cs typeface="Calibri"/>
            </a:endParaRPr>
          </a:p>
          <a:p>
            <a:pPr lvl="1"/>
            <a:endParaRPr lang="en-US" dirty="0">
              <a:ea typeface="+mn-lt"/>
              <a:cs typeface="+mn-lt"/>
            </a:endParaRPr>
          </a:p>
          <a:p>
            <a:pPr lvl="1"/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3256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16993-301C-8268-7186-964B04773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Communities: </a:t>
            </a:r>
            <a:r>
              <a:rPr lang="en-US" dirty="0" err="1"/>
              <a:t>turtletoy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89F014-41E1-FA5D-BFA8-731EF6DBF7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/>
              <a:t>Black and white plotter art: </a:t>
            </a:r>
            <a:r>
              <a:rPr lang="nl-BE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https://turtletoy.net/</a:t>
            </a:r>
            <a:endParaRPr lang="nl-BE"/>
          </a:p>
          <a:p>
            <a:endParaRPr lang="nl-B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3A70D2-CA65-3954-1C48-EBCCFC48F3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74" b="2580"/>
          <a:stretch/>
        </p:blipFill>
        <p:spPr>
          <a:xfrm>
            <a:off x="2015595" y="2460007"/>
            <a:ext cx="7812965" cy="435133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65315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CA7A5-BE9A-52F1-EBA9-E3E324B65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Combine with laser cutting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5321D6-4930-52A1-80E0-6F1FFCDC9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552" y="1491635"/>
            <a:ext cx="2863592" cy="27320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A719D0-76D7-AD68-825E-49818A0550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0054" y="1490989"/>
            <a:ext cx="2966889" cy="2912413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3B01DC-CF01-E275-A42F-B9D41ACEEE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6178" y="2878383"/>
            <a:ext cx="3291269" cy="321761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81BDDC-3242-9044-6AB7-50EF33C37F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3022674" y="2955316"/>
            <a:ext cx="3128074" cy="32576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205409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048BB-5A8C-6345-BFF3-4A0ED699B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Practice time!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A0EB3-3818-BC1A-7F98-46EA4B5B9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Get familiar with the development environment</a:t>
            </a:r>
          </a:p>
          <a:p>
            <a:r>
              <a:rPr lang="en-US" dirty="0">
                <a:cs typeface="Calibri"/>
              </a:rPr>
              <a:t>Learn how to comment / uncomment code to execute the patterns</a:t>
            </a:r>
          </a:p>
          <a:p>
            <a:r>
              <a:rPr lang="en-US" dirty="0">
                <a:cs typeface="Calibri"/>
              </a:rPr>
              <a:t>Learn to play with the patterns and its variable values</a:t>
            </a:r>
            <a:endParaRPr lang="en-US" dirty="0"/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69108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39107-1A88-82ED-A598-DA5CE57CE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 editor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45C473-D4CB-D264-925D-1A2E5BB659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4569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F471A-25AE-5AB6-3A9E-DE97A2C46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 editor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79CD3A6-3004-9288-A43C-99CCADE02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85" y="1825625"/>
            <a:ext cx="8034376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>
                <a:latin typeface="Open Sans Light"/>
                <a:ea typeface="Open Sans Light"/>
                <a:cs typeface="Open Sans Light"/>
              </a:rPr>
              <a:t>Stackblitz</a:t>
            </a:r>
            <a:r>
              <a:rPr lang="en-US" dirty="0">
                <a:latin typeface="Open Sans Light"/>
                <a:ea typeface="Open Sans Light"/>
                <a:cs typeface="Open Sans Light"/>
              </a:rPr>
              <a:t> </a:t>
            </a:r>
            <a:r>
              <a:rPr lang="en-US" dirty="0">
                <a:latin typeface="Open Sans Light"/>
                <a:ea typeface="Open Sans Light"/>
                <a:cs typeface="Open Sans Ligh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https://stackblitz.com/</a:t>
            </a:r>
            <a:r>
              <a:rPr lang="en-US" dirty="0">
                <a:latin typeface="Open Sans Light"/>
                <a:ea typeface="Open Sans Light"/>
                <a:cs typeface="Open Sans Light"/>
              </a:rPr>
              <a:t> : an online code environment based on Visual Studio Code</a:t>
            </a:r>
          </a:p>
          <a:p>
            <a:endParaRPr lang="en-US" dirty="0">
              <a:latin typeface="Open Sans Light"/>
              <a:ea typeface="Open Sans Light"/>
              <a:cs typeface="Open Sans Light"/>
            </a:endParaRPr>
          </a:p>
          <a:p>
            <a:r>
              <a:rPr lang="en-US" dirty="0">
                <a:latin typeface="Open Sans Light"/>
                <a:ea typeface="Open Sans Light"/>
                <a:cs typeface="Open Sans Light"/>
              </a:rPr>
              <a:t>Uses your </a:t>
            </a:r>
            <a:r>
              <a:rPr lang="en-US" dirty="0" err="1">
                <a:latin typeface="Open Sans Light"/>
                <a:ea typeface="Open Sans Light"/>
                <a:cs typeface="Open Sans Light"/>
              </a:rPr>
              <a:t>github</a:t>
            </a:r>
            <a:r>
              <a:rPr lang="en-US" dirty="0">
                <a:latin typeface="Open Sans Light"/>
                <a:ea typeface="Open Sans Light"/>
                <a:cs typeface="Open Sans Light"/>
              </a:rPr>
              <a:t> account </a:t>
            </a:r>
            <a:r>
              <a:rPr lang="en-US">
                <a:latin typeface="Open Sans Light"/>
                <a:ea typeface="Open Sans Light"/>
                <a:cs typeface="Open Sans Light"/>
              </a:rPr>
              <a:t>to save your </a:t>
            </a:r>
            <a:r>
              <a:rPr lang="en-US" dirty="0">
                <a:latin typeface="Open Sans Light"/>
                <a:ea typeface="Open Sans Light"/>
                <a:cs typeface="Open Sans Light"/>
              </a:rPr>
              <a:t>projects</a:t>
            </a:r>
            <a:endParaRPr lang="en-US" dirty="0"/>
          </a:p>
          <a:p>
            <a:pPr marL="457200" lvl="1" indent="0">
              <a:buNone/>
            </a:pPr>
            <a:r>
              <a:rPr lang="en-US" dirty="0">
                <a:latin typeface="Open Sans Light"/>
                <a:ea typeface="Open Sans Light"/>
                <a:cs typeface="Open Sans Light"/>
              </a:rPr>
              <a:t>=&gt; Create a </a:t>
            </a:r>
            <a:r>
              <a:rPr lang="en-US" dirty="0" err="1">
                <a:latin typeface="Open Sans Light"/>
                <a:ea typeface="Open Sans Light"/>
                <a:cs typeface="Open Sans Light"/>
              </a:rPr>
              <a:t>github</a:t>
            </a:r>
            <a:r>
              <a:rPr lang="en-US" dirty="0">
                <a:latin typeface="Open Sans Light"/>
                <a:ea typeface="Open Sans Light"/>
                <a:cs typeface="Open Sans Light"/>
              </a:rPr>
              <a:t> account on </a:t>
            </a:r>
            <a:r>
              <a:rPr lang="en-US" dirty="0">
                <a:latin typeface="Open Sans Light"/>
                <a:ea typeface="Open Sans Light"/>
                <a:cs typeface="Open Sans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</a:t>
            </a:r>
            <a:endParaRPr lang="en-US" dirty="0">
              <a:latin typeface="Open Sans Light"/>
              <a:ea typeface="Open Sans Light"/>
              <a:cs typeface="Open Sans Light"/>
            </a:endParaRP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8" descr="Logo&#10;&#10;Description automatically generated">
            <a:extLst>
              <a:ext uri="{FF2B5EF4-FFF2-40B4-BE49-F238E27FC236}">
                <a16:creationId xmlns:a16="http://schemas.microsoft.com/office/drawing/2014/main" id="{A5DBFD8C-6601-315A-13C2-AA43566E63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7226" y="4042021"/>
            <a:ext cx="1534077" cy="14567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3359A427-0E96-466B-0315-6B52EA4C3C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4846" y="1881701"/>
            <a:ext cx="2743199" cy="13061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278176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F471A-25AE-5AB6-3A9E-DE97A2C46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 editor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79CD3A6-3004-9288-A43C-99CCADE02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85" y="1825625"/>
            <a:ext cx="10861962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Open Sans Light"/>
                <a:ea typeface="Open Sans Light"/>
                <a:cs typeface="Open Sans Light"/>
              </a:rPr>
              <a:t>Prepared project template for the workshop:</a:t>
            </a:r>
            <a:br>
              <a:rPr lang="en-US" dirty="0">
                <a:latin typeface="Open Sans Light"/>
                <a:ea typeface="Open Sans Light"/>
                <a:cs typeface="Open Sans Light"/>
              </a:rPr>
            </a:br>
            <a:br>
              <a:rPr lang="en-US" dirty="0">
                <a:latin typeface="Open Sans Light"/>
                <a:ea typeface="Open Sans Light"/>
                <a:cs typeface="Open Sans Light"/>
              </a:rPr>
            </a:br>
            <a:r>
              <a:rPr lang="en-US" dirty="0">
                <a:latin typeface="Open Sans Light"/>
                <a:ea typeface="Open Sans Light"/>
                <a:cs typeface="Open Sans Ligh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https://stackblitz.com/edit/generative-art-workshop</a:t>
            </a:r>
            <a:endParaRPr lang="en-US" dirty="0"/>
          </a:p>
          <a:p>
            <a:endParaRPr lang="en-US" dirty="0"/>
          </a:p>
          <a:p>
            <a:r>
              <a:rPr lang="en-US" dirty="0">
                <a:latin typeface="Open Sans Light"/>
                <a:ea typeface="Open Sans Light"/>
                <a:cs typeface="Open Sans Light"/>
              </a:rPr>
              <a:t>Making changes will automatically generate a fork ("copy") to your own account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7564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F471A-25AE-5AB6-3A9E-DE97A2C46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 editor</a:t>
            </a:r>
          </a:p>
        </p:txBody>
      </p:sp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830141BF-DEF7-4C48-A9E8-E062C53466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1658" y="1466668"/>
            <a:ext cx="8840505" cy="4905519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F5751B9-3AEC-6627-3848-4AFD4D13E25A}"/>
              </a:ext>
            </a:extLst>
          </p:cNvPr>
          <p:cNvSpPr txBox="1">
            <a:spLocks/>
          </p:cNvSpPr>
          <p:nvPr/>
        </p:nvSpPr>
        <p:spPr>
          <a:xfrm>
            <a:off x="8846831" y="1825625"/>
            <a:ext cx="2857815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1550" lvl="1" indent="-514350">
              <a:buAutoNum type="arabicPeriod"/>
            </a:pPr>
            <a:r>
              <a:rPr lang="en-US" dirty="0">
                <a:latin typeface="Open Sans Light"/>
                <a:ea typeface="Open Sans Light"/>
                <a:cs typeface="Calibri"/>
              </a:rPr>
              <a:t>Files in the project &amp; libraries used</a:t>
            </a:r>
            <a:endParaRPr lang="en-US" dirty="0"/>
          </a:p>
          <a:p>
            <a:pPr marL="971550" lvl="1" indent="-514350">
              <a:buAutoNum type="arabicPeriod"/>
            </a:pPr>
            <a:r>
              <a:rPr lang="en-US" dirty="0">
                <a:latin typeface="Open Sans Light"/>
                <a:ea typeface="Open Sans Light"/>
                <a:cs typeface="Calibri"/>
              </a:rPr>
              <a:t>The current code file</a:t>
            </a:r>
            <a:endParaRPr lang="en-US" dirty="0"/>
          </a:p>
          <a:p>
            <a:pPr marL="971550" lvl="1" indent="-514350">
              <a:buAutoNum type="arabicPeriod"/>
            </a:pPr>
            <a:r>
              <a:rPr lang="en-US" dirty="0">
                <a:latin typeface="Open Sans Light"/>
                <a:ea typeface="Open Sans Light"/>
                <a:cs typeface="Calibri"/>
              </a:rPr>
              <a:t>The output window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41261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F471A-25AE-5AB6-3A9E-DE97A2C46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 editor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F5751B9-3AEC-6627-3848-4AFD4D13E25A}"/>
              </a:ext>
            </a:extLst>
          </p:cNvPr>
          <p:cNvSpPr txBox="1">
            <a:spLocks/>
          </p:cNvSpPr>
          <p:nvPr/>
        </p:nvSpPr>
        <p:spPr>
          <a:xfrm>
            <a:off x="8846831" y="1825625"/>
            <a:ext cx="2857815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1550" lvl="1" indent="-514350">
              <a:buAutoNum type="arabicPeriod"/>
            </a:pPr>
            <a:r>
              <a:rPr lang="en-US" dirty="0">
                <a:latin typeface="Open Sans Light"/>
                <a:ea typeface="Open Sans Light"/>
                <a:cs typeface="Calibri"/>
              </a:rPr>
              <a:t>Dark/light theme</a:t>
            </a:r>
            <a:endParaRPr lang="en-US" dirty="0"/>
          </a:p>
          <a:p>
            <a:pPr marL="971550" lvl="1" indent="-514350">
              <a:buAutoNum type="arabicPeriod"/>
            </a:pPr>
            <a:r>
              <a:rPr lang="en-US" dirty="0">
                <a:latin typeface="Open Sans Light"/>
                <a:ea typeface="Open Sans Light"/>
                <a:cs typeface="Calibri"/>
              </a:rPr>
              <a:t>Format and indent the code</a:t>
            </a:r>
            <a:endParaRPr lang="en-US" dirty="0">
              <a:cs typeface="Open Sans Light"/>
            </a:endParaRPr>
          </a:p>
        </p:txBody>
      </p:sp>
      <p:pic>
        <p:nvPicPr>
          <p:cNvPr id="7" name="Picture 7" descr="Text&#10;&#10;Description automatically generated">
            <a:extLst>
              <a:ext uri="{FF2B5EF4-FFF2-40B4-BE49-F238E27FC236}">
                <a16:creationId xmlns:a16="http://schemas.microsoft.com/office/drawing/2014/main" id="{657AABBD-6FC9-EDC7-CE86-A9E2A1877D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6849" y="1479262"/>
            <a:ext cx="8783827" cy="4874031"/>
          </a:xfrm>
        </p:spPr>
      </p:pic>
    </p:spTree>
    <p:extLst>
      <p:ext uri="{BB962C8B-B14F-4D97-AF65-F5344CB8AC3E}">
        <p14:creationId xmlns:p14="http://schemas.microsoft.com/office/powerpoint/2010/main" val="3799836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370FC-7195-580B-E90B-934A7A38C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Overview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C6CE13-4E4C-9EA1-2FCA-56C42086A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682" y="1825625"/>
            <a:ext cx="1083302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Insight &amp; inspiration</a:t>
            </a:r>
          </a:p>
          <a:p>
            <a:r>
              <a:rPr lang="en-US" dirty="0">
                <a:cs typeface="Calibri"/>
              </a:rPr>
              <a:t>Practice time</a:t>
            </a:r>
          </a:p>
          <a:p>
            <a:r>
              <a:rPr lang="en-US" dirty="0">
                <a:cs typeface="Calibri"/>
              </a:rPr>
              <a:t>How does this work</a:t>
            </a:r>
          </a:p>
          <a:p>
            <a:pPr lvl="1"/>
            <a:r>
              <a:rPr lang="en-US" dirty="0">
                <a:cs typeface="Calibri"/>
              </a:rPr>
              <a:t>Theory</a:t>
            </a:r>
          </a:p>
          <a:p>
            <a:pPr lvl="1"/>
            <a:r>
              <a:rPr lang="en-US" dirty="0">
                <a:cs typeface="Calibri"/>
              </a:rPr>
              <a:t>Write code to generate a pattern step by step</a:t>
            </a:r>
          </a:p>
          <a:p>
            <a:r>
              <a:rPr lang="en-US">
                <a:cs typeface="Calibri"/>
              </a:rPr>
              <a:t>Free assisted practice </a:t>
            </a:r>
            <a:r>
              <a:rPr lang="en-US" dirty="0">
                <a:cs typeface="Calibri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19242226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F471A-25AE-5AB6-3A9E-DE97A2C46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 editor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79CD3A6-3004-9288-A43C-99CCADE02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85" y="1825625"/>
            <a:ext cx="10861962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Open Sans Light"/>
                <a:ea typeface="Open Sans Light"/>
                <a:cs typeface="Open Sans Light"/>
              </a:rPr>
              <a:t>Comment out the line welcome(</a:t>
            </a:r>
            <a:r>
              <a:rPr lang="en-US" dirty="0" err="1">
                <a:latin typeface="Open Sans Light"/>
                <a:ea typeface="Open Sans Light"/>
                <a:cs typeface="Open Sans Light"/>
              </a:rPr>
              <a:t>ctx</a:t>
            </a:r>
            <a:r>
              <a:rPr lang="en-US" dirty="0">
                <a:latin typeface="Open Sans Light"/>
                <a:ea typeface="Open Sans Light"/>
                <a:cs typeface="Open Sans Light"/>
              </a:rPr>
              <a:t>);</a:t>
            </a:r>
            <a:endParaRPr lang="en-US" dirty="0"/>
          </a:p>
          <a:p>
            <a:r>
              <a:rPr lang="en-US" dirty="0">
                <a:latin typeface="Open Sans Light"/>
                <a:ea typeface="Open Sans Light"/>
                <a:cs typeface="Open Sans Light"/>
              </a:rPr>
              <a:t>Run any of the patterns by</a:t>
            </a:r>
            <a:endParaRPr lang="en-US" dirty="0"/>
          </a:p>
          <a:p>
            <a:pPr lvl="1"/>
            <a:r>
              <a:rPr lang="en-US" dirty="0">
                <a:latin typeface="Open Sans Light"/>
                <a:ea typeface="Open Sans Light"/>
                <a:cs typeface="Open Sans Light"/>
              </a:rPr>
              <a:t>Uncommenting the line animate(….) to show the step by step</a:t>
            </a:r>
            <a:endParaRPr lang="en-US" dirty="0"/>
          </a:p>
          <a:p>
            <a:pPr marL="457200" lvl="1" indent="0">
              <a:buNone/>
            </a:pPr>
            <a:r>
              <a:rPr lang="en-US" dirty="0">
                <a:latin typeface="Open Sans Light"/>
                <a:ea typeface="Open Sans Light"/>
                <a:cs typeface="Open Sans Light"/>
              </a:rPr>
              <a:t>or</a:t>
            </a:r>
          </a:p>
          <a:p>
            <a:pPr lvl="1"/>
            <a:r>
              <a:rPr lang="en-US" dirty="0">
                <a:latin typeface="Open Sans Light"/>
                <a:ea typeface="Open Sans Light"/>
                <a:cs typeface="Open Sans Light"/>
              </a:rPr>
              <a:t>Uncommenting the line run(…) to see the end result immediately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8713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39107-1A88-82ED-A598-DA5CE57CE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how?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45C473-D4CB-D264-925D-1A2E5BB659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8541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FC5CF-E5D1-591A-4100-FC5E12D48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how?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584E2-029C-8D73-AAAE-BECAA16979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Font typeface="Dosis SemiBold"/>
              <a:buAutoNum type="arabicPeriod"/>
            </a:pPr>
            <a:r>
              <a:rPr lang="en-US" dirty="0">
                <a:latin typeface="Open Sans Light"/>
                <a:ea typeface="Open Sans Light"/>
                <a:cs typeface="Calibri"/>
              </a:rPr>
              <a:t>Context: how does this work, what is the code supposed to do</a:t>
            </a:r>
            <a:endParaRPr lang="en-US" dirty="0"/>
          </a:p>
          <a:p>
            <a:pPr marL="514350" indent="-514350">
              <a:buAutoNum type="arabicPeriod"/>
            </a:pPr>
            <a:endParaRPr lang="en-US" dirty="0">
              <a:latin typeface="Open Sans Light"/>
              <a:ea typeface="Open Sans Light"/>
              <a:cs typeface="Calibri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Open Sans Light"/>
                <a:ea typeface="Open Sans Light"/>
                <a:cs typeface="Calibri"/>
              </a:rPr>
              <a:t>Syntax: how do we tell the computer to do that</a:t>
            </a:r>
          </a:p>
          <a:p>
            <a:pPr lvl="1"/>
            <a:endParaRPr lang="en-US" dirty="0">
              <a:cs typeface="Calibri"/>
            </a:endParaRPr>
          </a:p>
          <a:p>
            <a:pPr lvl="1"/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We'll go over both!</a:t>
            </a:r>
          </a:p>
        </p:txBody>
      </p:sp>
    </p:spTree>
    <p:extLst>
      <p:ext uri="{BB962C8B-B14F-4D97-AF65-F5344CB8AC3E}">
        <p14:creationId xmlns:p14="http://schemas.microsoft.com/office/powerpoint/2010/main" val="14710200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39107-1A88-82ED-A598-DA5CE57CE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45C473-D4CB-D264-925D-1A2E5BB659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Open Sans Light"/>
                <a:ea typeface="Open Sans Light"/>
                <a:cs typeface="Open Sans Light"/>
              </a:rPr>
              <a:t>How does this work?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6944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C636B-737C-EBB0-1030-8EAAFFC78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097555" cy="1325563"/>
          </a:xfrm>
        </p:spPr>
        <p:txBody>
          <a:bodyPr>
            <a:noAutofit/>
          </a:bodyPr>
          <a:lstStyle/>
          <a:p>
            <a:r>
              <a:rPr lang="nl-BE" sz="3600" dirty="0"/>
              <a:t>Context: </a:t>
            </a:r>
            <a:r>
              <a:rPr lang="nl-BE" sz="3600" dirty="0" err="1"/>
              <a:t>parametric</a:t>
            </a:r>
            <a:r>
              <a:rPr lang="nl-BE" sz="3600" dirty="0"/>
              <a:t> </a:t>
            </a:r>
            <a:r>
              <a:rPr lang="nl-BE" sz="3600" dirty="0" err="1"/>
              <a:t>equations</a:t>
            </a:r>
            <a:endParaRPr lang="nl-BE" sz="3600" dirty="0" err="1">
              <a:cs typeface="Calibri Ligh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5F520C-4E27-8D2A-6E29-2E2E314503E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nl-BE" dirty="0"/>
                  <a:t>Change x,y coordinates over time (think of a car that’s moving)</a:t>
                </a:r>
              </a:p>
              <a:p>
                <a:endParaRPr lang="nl-BE" dirty="0"/>
              </a:p>
              <a:p>
                <a:r>
                  <a:rPr lang="nl-BE" dirty="0"/>
                  <a:t>For example:</a:t>
                </a:r>
              </a:p>
              <a:p>
                <a:pPr lvl="1"/>
                <a:r>
                  <a:rPr lang="nl-BE" dirty="0"/>
                  <a:t>Going in a straight line:  </a:t>
                </a:r>
                <a14:m>
                  <m:oMath xmlns:m="http://schemas.openxmlformats.org/officeDocument/2006/math">
                    <m:r>
                      <a:rPr lang="nl-BE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nl-B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B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nl-B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nl-BE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nl-BE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nl-BE" b="0" i="1" smtClean="0">
                        <a:latin typeface="Cambria Math" panose="02040503050406030204" pitchFamily="18" charset="0"/>
                      </a:rPr>
                      <m:t>𝑑𝑖𝑠𝑡𝑎𝑛𝑐𝑒</m:t>
                    </m:r>
                  </m:oMath>
                </a14:m>
                <a:r>
                  <a:rPr lang="nl-BE" dirty="0"/>
                  <a:t>. If </a:t>
                </a:r>
                <a14:m>
                  <m:oMath xmlns:m="http://schemas.openxmlformats.org/officeDocument/2006/math">
                    <m:r>
                      <a:rPr lang="nl-BE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nl-BE" dirty="0"/>
                  <a:t> varies between </a:t>
                </a:r>
                <a14:m>
                  <m:oMath xmlns:m="http://schemas.openxmlformats.org/officeDocument/2006/math">
                    <m:r>
                      <a:rPr lang="nl-BE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nl-BE" dirty="0"/>
                  <a:t> and </a:t>
                </a:r>
                <a14:m>
                  <m:oMath xmlns:m="http://schemas.openxmlformats.org/officeDocument/2006/math">
                    <m:r>
                      <a:rPr lang="nl-BE" b="0" i="1" smtClean="0">
                        <a:latin typeface="Cambria Math" panose="02040503050406030204" pitchFamily="18" charset="0"/>
                      </a:rPr>
                      <m:t>1 </m:t>
                    </m:r>
                  </m:oMath>
                </a14:m>
                <a:r>
                  <a:rPr lang="nl-BE" dirty="0"/>
                  <a:t>then </a:t>
                </a:r>
                <a14:m>
                  <m:oMath xmlns:m="http://schemas.openxmlformats.org/officeDocument/2006/math">
                    <m:r>
                      <a:rPr lang="nl-BE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nl-BE" dirty="0"/>
                  <a:t> will vary between </a:t>
                </a:r>
                <a14:m>
                  <m:oMath xmlns:m="http://schemas.openxmlformats.org/officeDocument/2006/math">
                    <m:r>
                      <a:rPr lang="nl-BE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nl-BE" dirty="0"/>
                  <a:t> and </a:t>
                </a:r>
                <a14:m>
                  <m:oMath xmlns:m="http://schemas.openxmlformats.org/officeDocument/2006/math">
                    <m:r>
                      <a:rPr lang="nl-BE" b="0" i="1" smtClean="0">
                        <a:latin typeface="Cambria Math" panose="02040503050406030204" pitchFamily="18" charset="0"/>
                      </a:rPr>
                      <m:t>𝑑𝑖𝑠𝑡𝑎𝑛𝑐𝑒</m:t>
                    </m:r>
                  </m:oMath>
                </a14:m>
                <a:endParaRPr lang="nl-BE" b="0" dirty="0"/>
              </a:p>
              <a:p>
                <a:pPr lvl="1"/>
                <a:endParaRPr lang="nl-BE" dirty="0"/>
              </a:p>
              <a:p>
                <a:pPr lvl="1"/>
                <a:r>
                  <a:rPr lang="nl-BE" dirty="0"/>
                  <a:t>Going in a circle:</a:t>
                </a:r>
              </a:p>
              <a:p>
                <a:pPr marL="9144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BE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nl-B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BE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nl-B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BE" b="0" i="1" smtClean="0">
                          <a:latin typeface="Cambria Math" panose="02040503050406030204" pitchFamily="18" charset="0"/>
                        </a:rPr>
                        <m:t>𝑟𝑎𝑑𝑖𝑢𝑠</m:t>
                      </m:r>
                      <m:r>
                        <a:rPr lang="nl-BE" b="0" i="1" smtClean="0">
                          <a:latin typeface="Cambria Math" panose="02040503050406030204" pitchFamily="18" charset="0"/>
                        </a:rPr>
                        <m:t>×</m:t>
                      </m:r>
                      <m:func>
                        <m:funcPr>
                          <m:ctrlPr>
                            <a:rPr lang="nl-BE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nl-BE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𝑎𝑛𝑔𝑙𝑒</m:t>
                              </m:r>
                            </m:e>
                          </m:d>
                        </m:e>
                      </m:func>
                    </m:oMath>
                    <m:oMath xmlns:m="http://schemas.openxmlformats.org/officeDocument/2006/math">
                      <m:r>
                        <a:rPr lang="nl-BE" b="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nl-B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BE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nl-B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BE" b="0" i="1" smtClean="0">
                          <a:latin typeface="Cambria Math" panose="02040503050406030204" pitchFamily="18" charset="0"/>
                        </a:rPr>
                        <m:t>𝑟𝑎𝑑𝑖𝑢𝑠</m:t>
                      </m:r>
                      <m:r>
                        <a:rPr lang="nl-BE" b="0" i="1" smtClean="0">
                          <a:latin typeface="Cambria Math" panose="02040503050406030204" pitchFamily="18" charset="0"/>
                        </a:rPr>
                        <m:t>×</m:t>
                      </m:r>
                      <m:func>
                        <m:funcPr>
                          <m:ctrlPr>
                            <a:rPr lang="nl-BE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nl-BE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𝑎𝑛𝑔𝑙𝑒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nl-BE" b="0" i="1" dirty="0">
                  <a:latin typeface="Cambria Math" panose="02040503050406030204" pitchFamily="18" charset="0"/>
                </a:endParaRPr>
              </a:p>
              <a:p>
                <a:pPr marL="914400" lvl="2" indent="0">
                  <a:buNone/>
                </a:pPr>
                <a:r>
                  <a:rPr lang="nl-BE" dirty="0"/>
                  <a:t>To complete a circle then </a:t>
                </a:r>
                <a14:m>
                  <m:oMath xmlns:m="http://schemas.openxmlformats.org/officeDocument/2006/math">
                    <m:r>
                      <a:rPr lang="nl-BE" b="0" i="1" smtClean="0">
                        <a:latin typeface="Cambria Math" panose="02040503050406030204" pitchFamily="18" charset="0"/>
                      </a:rPr>
                      <m:t>𝑎𝑛𝑔𝑙𝑒</m:t>
                    </m:r>
                  </m:oMath>
                </a14:m>
                <a:r>
                  <a:rPr lang="nl-BE" dirty="0"/>
                  <a:t> needs to go from 0 to 360° (or </a:t>
                </a:r>
                <a14:m>
                  <m:oMath xmlns:m="http://schemas.openxmlformats.org/officeDocument/2006/math">
                    <m:r>
                      <a:rPr lang="nl-BE" b="0" i="1" smtClean="0">
                        <a:latin typeface="Cambria Math" panose="02040503050406030204" pitchFamily="18" charset="0"/>
                      </a:rPr>
                      <m:t>2×</m:t>
                    </m:r>
                    <m:r>
                      <a:rPr lang="nl-BE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nl-BE" dirty="0"/>
                  <a:t>) so</a:t>
                </a:r>
                <a:br>
                  <a:rPr lang="nl-BE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BE" b="0" i="1" smtClean="0">
                          <a:latin typeface="Cambria Math" panose="02040503050406030204" pitchFamily="18" charset="0"/>
                        </a:rPr>
                        <m:t>𝑎𝑛𝑔𝑙𝑒</m:t>
                      </m:r>
                      <m:r>
                        <a:rPr lang="nl-B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BE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nl-BE" b="0" i="1" smtClean="0">
                          <a:latin typeface="Cambria Math" panose="02040503050406030204" pitchFamily="18" charset="0"/>
                        </a:rPr>
                        <m:t>×2</m:t>
                      </m:r>
                      <m:r>
                        <a:rPr lang="nl-BE" b="0" i="1" smtClean="0"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nl-B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5F520C-4E27-8D2A-6E29-2E2E314503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59" t="-3782" b="-420"/>
                </a:stretch>
              </a:blipFill>
            </p:spPr>
            <p:txBody>
              <a:bodyPr/>
              <a:lstStyle/>
              <a:p>
                <a:r>
                  <a:rPr lang="nl-B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5042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C636B-737C-EBB0-1030-8EAAFFC78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097555" cy="1325563"/>
          </a:xfrm>
        </p:spPr>
        <p:txBody>
          <a:bodyPr>
            <a:noAutofit/>
          </a:bodyPr>
          <a:lstStyle/>
          <a:p>
            <a:r>
              <a:rPr lang="nl-BE" sz="3600" dirty="0"/>
              <a:t>Context: </a:t>
            </a:r>
            <a:r>
              <a:rPr lang="nl-BE" sz="3600" dirty="0" err="1"/>
              <a:t>parametric</a:t>
            </a:r>
            <a:r>
              <a:rPr lang="nl-BE" sz="3600" dirty="0"/>
              <a:t> </a:t>
            </a:r>
            <a:r>
              <a:rPr lang="nl-BE" sz="3600" dirty="0" err="1"/>
              <a:t>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5F520C-4E27-8D2A-6E29-2E2E314503E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nl-BE" dirty="0"/>
                  <a:t>To draw this we take discrete steps along the way</a:t>
                </a:r>
              </a:p>
              <a:p>
                <a:endParaRPr lang="nl-BE" dirty="0"/>
              </a:p>
              <a:p>
                <a:r>
                  <a:rPr lang="nl-BE" dirty="0"/>
                  <a:t>Say we take a 100 steps to get </a:t>
                </a:r>
                <a14:m>
                  <m:oMath xmlns:m="http://schemas.openxmlformats.org/officeDocument/2006/math">
                    <m:r>
                      <a:rPr lang="nl-BE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nl-BE" dirty="0"/>
                  <a:t> from </a:t>
                </a:r>
                <a14:m>
                  <m:oMath xmlns:m="http://schemas.openxmlformats.org/officeDocument/2006/math">
                    <m:r>
                      <a:rPr lang="nl-BE" b="0" i="1" smtClean="0">
                        <a:latin typeface="Cambria Math" panose="02040503050406030204" pitchFamily="18" charset="0"/>
                      </a:rPr>
                      <m:t>0 →1</m:t>
                    </m:r>
                  </m:oMath>
                </a14:m>
                <a:endParaRPr lang="nl-BE" dirty="0"/>
              </a:p>
              <a:p>
                <a:pPr lvl="1"/>
                <a14:m>
                  <m:oMath xmlns:m="http://schemas.openxmlformats.org/officeDocument/2006/math">
                    <m:r>
                      <a:rPr lang="nl-BE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nl-BE" b="0" i="1" dirty="0" smtClean="0">
                        <a:latin typeface="Cambria Math" panose="02040503050406030204" pitchFamily="18" charset="0"/>
                      </a:rPr>
                      <m:t>𝑎𝑥𝑆𝑡𝑒𝑝𝑠</m:t>
                    </m:r>
                    <m:r>
                      <a:rPr lang="nl-BE" b="0" i="1" dirty="0" smtClean="0">
                        <a:latin typeface="Cambria Math" panose="02040503050406030204" pitchFamily="18" charset="0"/>
                      </a:rPr>
                      <m:t> = 100</m:t>
                    </m:r>
                  </m:oMath>
                </a14:m>
                <a:endParaRPr lang="nl-BE" b="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nl-BE" b="0" i="1" smtClean="0">
                        <a:latin typeface="Cambria Math" panose="02040503050406030204" pitchFamily="18" charset="0"/>
                      </a:rPr>
                      <m:t>𝑠𝑡𝑒𝑝</m:t>
                    </m:r>
                    <m:r>
                      <a:rPr lang="nl-BE" b="0" i="1" smtClean="0">
                        <a:latin typeface="Cambria Math" panose="02040503050406030204" pitchFamily="18" charset="0"/>
                      </a:rPr>
                      <m:t>=0, 1, 2, … </m:t>
                    </m:r>
                    <m:r>
                      <a:rPr lang="nl-BE" b="0" i="1" smtClean="0">
                        <a:latin typeface="Cambria Math" panose="02040503050406030204" pitchFamily="18" charset="0"/>
                      </a:rPr>
                      <m:t>𝑚𝑎𝑥𝑆𝑡𝑒𝑝𝑠</m:t>
                    </m:r>
                  </m:oMath>
                </a14:m>
                <a:endParaRPr lang="nl-BE" dirty="0"/>
              </a:p>
              <a:p>
                <a:pPr lvl="1"/>
                <a:r>
                  <a:rPr lang="nl-BE" dirty="0"/>
                  <a:t>Then </a:t>
                </a:r>
                <a14:m>
                  <m:oMath xmlns:m="http://schemas.openxmlformats.org/officeDocument/2006/math">
                    <m:r>
                      <a:rPr lang="nl-BE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nl-BE" dirty="0"/>
                  <a:t> at any step is </a:t>
                </a:r>
                <a14:m>
                  <m:oMath xmlns:m="http://schemas.openxmlformats.org/officeDocument/2006/math">
                    <m:r>
                      <a:rPr lang="nl-BE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nl-BE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l-BE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BE" b="0" i="1" smtClean="0">
                            <a:latin typeface="Cambria Math" panose="02040503050406030204" pitchFamily="18" charset="0"/>
                          </a:rPr>
                          <m:t>𝑠𝑡𝑒𝑝</m:t>
                        </m:r>
                      </m:num>
                      <m:den>
                        <m:r>
                          <a:rPr lang="nl-BE" b="0" i="1" smtClean="0">
                            <a:latin typeface="Cambria Math" panose="02040503050406030204" pitchFamily="18" charset="0"/>
                          </a:rPr>
                          <m:t>𝑚𝑎𝑥𝑆𝑡𝑒𝑝𝑠</m:t>
                        </m:r>
                      </m:den>
                    </m:f>
                  </m:oMath>
                </a14:m>
                <a:endParaRPr lang="nl-BE" b="0" dirty="0"/>
              </a:p>
              <a:p>
                <a:pPr lvl="1"/>
                <a:endParaRPr lang="nl-BE" dirty="0"/>
              </a:p>
              <a:p>
                <a:pPr lvl="1"/>
                <a:r>
                  <a:rPr lang="nl-BE" dirty="0"/>
                  <a:t>If we know the value </a:t>
                </a:r>
                <a14:m>
                  <m:oMath xmlns:m="http://schemas.openxmlformats.org/officeDocument/2006/math">
                    <m:r>
                      <a:rPr lang="nl-BE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nl-BE" dirty="0"/>
                  <a:t> at any step we can calculate the coordinates like before</a:t>
                </a:r>
              </a:p>
              <a:p>
                <a:pPr lvl="1"/>
                <a:r>
                  <a:rPr lang="nl-BE" dirty="0"/>
                  <a:t>Then we draw a line to these new </a:t>
                </a:r>
                <a14:m>
                  <m:oMath xmlns:m="http://schemas.openxmlformats.org/officeDocument/2006/math">
                    <m:r>
                      <a:rPr lang="nl-BE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nl-B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nl-BE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nl-BE" dirty="0"/>
                  <a:t> values</a:t>
                </a:r>
              </a:p>
              <a:p>
                <a:pPr lvl="1"/>
                <a:r>
                  <a:rPr lang="nl-BE" dirty="0"/>
                  <a:t>And move to the next step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5F520C-4E27-8D2A-6E29-2E2E314503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59" t="-4622" b="-2101"/>
                </a:stretch>
              </a:blipFill>
            </p:spPr>
            <p:txBody>
              <a:bodyPr/>
              <a:lstStyle/>
              <a:p>
                <a:r>
                  <a:rPr lang="nl-B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90106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C636B-737C-EBB0-1030-8EAAFFC78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28657" cy="1325563"/>
          </a:xfrm>
        </p:spPr>
        <p:txBody>
          <a:bodyPr>
            <a:noAutofit/>
          </a:bodyPr>
          <a:lstStyle/>
          <a:p>
            <a:r>
              <a:rPr lang="nl-BE" sz="3600" dirty="0"/>
              <a:t>Context: </a:t>
            </a:r>
            <a:r>
              <a:rPr lang="nl-BE" sz="3600" dirty="0" err="1"/>
              <a:t>parametric</a:t>
            </a:r>
            <a:r>
              <a:rPr lang="nl-BE" sz="3600" dirty="0"/>
              <a:t> </a:t>
            </a:r>
            <a:r>
              <a:rPr lang="nl-BE" sz="3600" dirty="0" err="1"/>
              <a:t>equations</a:t>
            </a:r>
            <a:endParaRPr lang="nl-BE" sz="3600" dirty="0" err="1">
              <a:cs typeface="Calibri Ligh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5F520C-4E27-8D2A-6E29-2E2E314503E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nl-BE" dirty="0"/>
                  <a:t>Why </a:t>
                </a:r>
                <a14:m>
                  <m:oMath xmlns:m="http://schemas.openxmlformats.org/officeDocument/2006/math">
                    <m:r>
                      <a:rPr lang="nl-BE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nl-BE" b="0" i="1" smtClean="0">
                        <a:latin typeface="Cambria Math" panose="02040503050406030204" pitchFamily="18" charset="0"/>
                      </a:rPr>
                      <m:t>=0 →1</m:t>
                    </m:r>
                  </m:oMath>
                </a14:m>
                <a:r>
                  <a:rPr lang="nl-BE" dirty="0"/>
                  <a:t> ?</a:t>
                </a:r>
              </a:p>
              <a:p>
                <a:pPr lvl="1"/>
                <a:r>
                  <a:rPr lang="nl-BE" dirty="0"/>
                  <a:t>Easier to work with, just multiply </a:t>
                </a:r>
                <a14:m>
                  <m:oMath xmlns:m="http://schemas.openxmlformats.org/officeDocument/2006/math">
                    <m:r>
                      <a:rPr lang="nl-BE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nl-BE" dirty="0"/>
                  <a:t> with whatever value you’re trying to get to</a:t>
                </a:r>
              </a:p>
              <a:p>
                <a:pPr lvl="1"/>
                <a:r>
                  <a:rPr lang="nl-BE" dirty="0"/>
                  <a:t>For example:</a:t>
                </a:r>
              </a:p>
              <a:p>
                <a:pPr lvl="2"/>
                <a:r>
                  <a:rPr lang="nl-BE" dirty="0"/>
                  <a:t>I want </a:t>
                </a:r>
                <a14:m>
                  <m:oMath xmlns:m="http://schemas.openxmlformats.org/officeDocument/2006/math">
                    <m:r>
                      <a:rPr lang="nl-BE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nl-BE" dirty="0"/>
                  <a:t> to go from 0 to 50:  </a:t>
                </a:r>
                <a14:m>
                  <m:oMath xmlns:m="http://schemas.openxmlformats.org/officeDocument/2006/math">
                    <m:r>
                      <a:rPr lang="nl-BE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nl-B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nl-BE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nl-BE" b="0" i="1" smtClean="0">
                        <a:latin typeface="Cambria Math" panose="02040503050406030204" pitchFamily="18" charset="0"/>
                      </a:rPr>
                      <m:t>×50</m:t>
                    </m:r>
                  </m:oMath>
                </a14:m>
                <a:endParaRPr lang="nl-BE" dirty="0"/>
              </a:p>
              <a:p>
                <a:pPr lvl="2"/>
                <a:r>
                  <a:rPr lang="nl-BE" dirty="0"/>
                  <a:t>I want </a:t>
                </a:r>
                <a14:m>
                  <m:oMath xmlns:m="http://schemas.openxmlformats.org/officeDocument/2006/math">
                    <m:r>
                      <a:rPr lang="nl-BE" b="0" i="1" smtClean="0">
                        <a:latin typeface="Cambria Math" panose="02040503050406030204" pitchFamily="18" charset="0"/>
                      </a:rPr>
                      <m:t>𝑎𝑛𝑔𝑙𝑒</m:t>
                    </m:r>
                  </m:oMath>
                </a14:m>
                <a:r>
                  <a:rPr lang="nl-BE" dirty="0"/>
                  <a:t> to go from 0 to </a:t>
                </a:r>
                <a14:m>
                  <m:oMath xmlns:m="http://schemas.openxmlformats.org/officeDocument/2006/math">
                    <m:r>
                      <a:rPr lang="nl-BE" b="0" i="1" smtClean="0">
                        <a:latin typeface="Cambria Math" panose="02040503050406030204" pitchFamily="18" charset="0"/>
                      </a:rPr>
                      <m:t>180° </m:t>
                    </m:r>
                    <m:d>
                      <m:dPr>
                        <m:ctrlPr>
                          <a:rPr lang="nl-B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BE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</m:d>
                  </m:oMath>
                </a14:m>
                <a:r>
                  <a:rPr lang="nl-BE" dirty="0"/>
                  <a:t>: </a:t>
                </a:r>
                <a14:m>
                  <m:oMath xmlns:m="http://schemas.openxmlformats.org/officeDocument/2006/math">
                    <m:r>
                      <a:rPr lang="nl-BE" b="0" i="1" smtClean="0">
                        <a:latin typeface="Cambria Math" panose="02040503050406030204" pitchFamily="18" charset="0"/>
                      </a:rPr>
                      <m:t>𝑎𝑛𝑔𝑙𝑒</m:t>
                    </m:r>
                    <m:r>
                      <a:rPr lang="nl-B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nl-BE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nl-BE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nl-BE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nl-BE" b="0" dirty="0"/>
              </a:p>
              <a:p>
                <a:pPr lvl="2"/>
                <a:r>
                  <a:rPr lang="nl-BE" dirty="0"/>
                  <a:t>I want </a:t>
                </a:r>
                <a14:m>
                  <m:oMath xmlns:m="http://schemas.openxmlformats.org/officeDocument/2006/math">
                    <m:r>
                      <a:rPr lang="nl-BE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nl-BE" dirty="0"/>
                  <a:t> to go from 50 to 100: </a:t>
                </a:r>
                <a14:m>
                  <m:oMath xmlns:m="http://schemas.openxmlformats.org/officeDocument/2006/math">
                    <m:r>
                      <a:rPr lang="nl-BE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nl-BE" b="0" i="1" smtClean="0">
                        <a:latin typeface="Cambria Math" panose="02040503050406030204" pitchFamily="18" charset="0"/>
                      </a:rPr>
                      <m:t>=50+</m:t>
                    </m:r>
                    <m:r>
                      <a:rPr lang="nl-BE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nl-BE" b="0" i="1" smtClean="0">
                        <a:latin typeface="Cambria Math" panose="02040503050406030204" pitchFamily="18" charset="0"/>
                      </a:rPr>
                      <m:t>×(100−50)</m:t>
                    </m:r>
                  </m:oMath>
                </a14:m>
                <a:endParaRPr lang="nl-B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5F520C-4E27-8D2A-6E29-2E2E314503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 r="-232"/>
                </a:stretch>
              </a:blipFill>
            </p:spPr>
            <p:txBody>
              <a:bodyPr/>
              <a:lstStyle/>
              <a:p>
                <a:r>
                  <a:rPr lang="nl-B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75352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219A7-A5E9-665C-4CFF-6B94EC2FC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Context: tiling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5CFFA-8121-ED71-C2A1-20EAB67684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Repeat a pattern in x and/or y direction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Uniform tiling: all nicely aligned and spaced apart evenly</a:t>
            </a:r>
          </a:p>
          <a:p>
            <a:pPr lvl="1"/>
            <a:r>
              <a:rPr lang="en-US" dirty="0">
                <a:ea typeface="+mn-lt"/>
                <a:cs typeface="+mn-lt"/>
              </a:rPr>
              <a:t>Think of floor tiles or bathroom tiles</a:t>
            </a:r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Non-uniform tiling: placing patterns in a pseudo random way</a:t>
            </a:r>
          </a:p>
          <a:p>
            <a:pPr lvl="1"/>
            <a:r>
              <a:rPr lang="en-US" dirty="0">
                <a:cs typeface="Calibri"/>
              </a:rPr>
              <a:t>Think of shapes on a dress</a:t>
            </a:r>
          </a:p>
        </p:txBody>
      </p:sp>
    </p:spTree>
    <p:extLst>
      <p:ext uri="{BB962C8B-B14F-4D97-AF65-F5344CB8AC3E}">
        <p14:creationId xmlns:p14="http://schemas.microsoft.com/office/powerpoint/2010/main" val="40543526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39107-1A88-82ED-A598-DA5CE57CE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Syntax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45C473-D4CB-D264-925D-1A2E5BB659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Open Sans Light"/>
                <a:ea typeface="Open Sans Light"/>
                <a:cs typeface="Open Sans Light"/>
              </a:rPr>
              <a:t>How do we tell the computer to do that?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8219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219A7-A5E9-665C-4CFF-6B94EC2FC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Syntax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9584AAD-8B25-0EFD-53BA-540DB1B41B4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5696383"/>
              </p:ext>
            </p:extLst>
          </p:nvPr>
        </p:nvGraphicFramePr>
        <p:xfrm>
          <a:off x="5629469" y="1825625"/>
          <a:ext cx="5729094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CCB9392-5B56-4C83-E2C1-131A04D628BC}"/>
              </a:ext>
            </a:extLst>
          </p:cNvPr>
          <p:cNvSpPr txBox="1">
            <a:spLocks/>
          </p:cNvSpPr>
          <p:nvPr/>
        </p:nvSpPr>
        <p:spPr>
          <a:xfrm>
            <a:off x="842682" y="1825625"/>
            <a:ext cx="5097808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Open Sans Light"/>
                <a:ea typeface="Open Sans Light"/>
                <a:cs typeface="Calibri"/>
              </a:rPr>
              <a:t>Coding is an iterative process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Start small and simple</a:t>
            </a: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7066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F2796-6791-2599-102A-5A20A3B25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What is generative art?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CB680-FF47-7081-2788-6A9228AAB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Anything that can be produced by rules, formulas and algorithms</a:t>
            </a:r>
            <a:endParaRPr lang="en-US" dirty="0"/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7B69CE1-1262-174E-4F4F-257A508228B8}"/>
              </a:ext>
            </a:extLst>
          </p:cNvPr>
          <p:cNvSpPr txBox="1">
            <a:spLocks/>
          </p:cNvSpPr>
          <p:nvPr/>
        </p:nvSpPr>
        <p:spPr>
          <a:xfrm>
            <a:off x="833718" y="2985796"/>
            <a:ext cx="10515600" cy="3660808"/>
          </a:xfrm>
          <a:prstGeom prst="rect">
            <a:avLst/>
          </a:prstGeom>
        </p:spPr>
        <p:txBody>
          <a:bodyPr vert="horz" lIns="91440" tIns="45720" rIns="91440" bIns="45720" numCol="2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cs typeface="Calibri"/>
              </a:rPr>
              <a:t>Some keywords</a:t>
            </a:r>
          </a:p>
          <a:p>
            <a:pPr lvl="1"/>
            <a:r>
              <a:rPr lang="en-US" dirty="0">
                <a:cs typeface="Calibri"/>
              </a:rPr>
              <a:t>Procedural generation</a:t>
            </a:r>
          </a:p>
          <a:p>
            <a:pPr lvl="1"/>
            <a:r>
              <a:rPr lang="en-US" dirty="0">
                <a:cs typeface="Calibri"/>
              </a:rPr>
              <a:t>Fractals</a:t>
            </a:r>
          </a:p>
          <a:p>
            <a:pPr lvl="1"/>
            <a:r>
              <a:rPr lang="en-US" dirty="0">
                <a:cs typeface="Calibri"/>
              </a:rPr>
              <a:t>Plotter art</a:t>
            </a:r>
          </a:p>
          <a:p>
            <a:pPr lvl="1"/>
            <a:r>
              <a:rPr lang="en-US" dirty="0">
                <a:cs typeface="Calibri"/>
              </a:rPr>
              <a:t>Cellular automata</a:t>
            </a:r>
          </a:p>
          <a:p>
            <a:pPr lvl="1"/>
            <a:endParaRPr lang="en-US" dirty="0">
              <a:cs typeface="Calibri"/>
            </a:endParaRPr>
          </a:p>
          <a:p>
            <a:pPr lvl="1"/>
            <a:endParaRPr lang="en-US" dirty="0">
              <a:cs typeface="Calibri"/>
            </a:endParaRPr>
          </a:p>
          <a:p>
            <a:pPr lvl="1"/>
            <a:endParaRPr lang="en-US" dirty="0">
              <a:cs typeface="Calibri"/>
            </a:endParaRPr>
          </a:p>
          <a:p>
            <a:pPr lvl="1"/>
            <a:endParaRPr lang="en-US" dirty="0">
              <a:cs typeface="Calibri"/>
            </a:endParaRPr>
          </a:p>
          <a:p>
            <a:pPr lvl="1"/>
            <a:r>
              <a:rPr lang="en-US" dirty="0">
                <a:cs typeface="Calibri"/>
              </a:rPr>
              <a:t>Particle systems/agents</a:t>
            </a:r>
          </a:p>
          <a:p>
            <a:pPr lvl="1"/>
            <a:r>
              <a:rPr lang="en-US" dirty="0">
                <a:cs typeface="Calibri"/>
              </a:rPr>
              <a:t>Tessellation</a:t>
            </a:r>
          </a:p>
          <a:p>
            <a:pPr lvl="1"/>
            <a:r>
              <a:rPr lang="en-US" dirty="0">
                <a:cs typeface="Calibri"/>
              </a:rPr>
              <a:t>Sacred geometry</a:t>
            </a:r>
          </a:p>
          <a:p>
            <a:pPr lvl="1"/>
            <a:r>
              <a:rPr lang="en-US" dirty="0">
                <a:cs typeface="Calibri"/>
              </a:rPr>
              <a:t>Kaleidoscope/mandala’s</a:t>
            </a:r>
          </a:p>
          <a:p>
            <a:pPr lvl="1"/>
            <a:endParaRPr lang="en-US" dirty="0">
              <a:cs typeface="Calibri"/>
            </a:endParaRPr>
          </a:p>
          <a:p>
            <a:pPr lvl="1"/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54428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219A7-A5E9-665C-4CFF-6B94EC2FC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Syntax: </a:t>
            </a:r>
            <a:r>
              <a:rPr lang="en-US" dirty="0" err="1">
                <a:cs typeface="Calibri Light"/>
              </a:rPr>
              <a:t>ctx</a:t>
            </a:r>
            <a:r>
              <a:rPr lang="en-US" dirty="0">
                <a:cs typeface="Calibri Light"/>
              </a:rPr>
              <a:t> object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5CFFA-8121-ED71-C2A1-20EAB67684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dirty="0">
                <a:latin typeface="Open Sans Light"/>
                <a:ea typeface="Open Sans Light"/>
                <a:cs typeface="Calibri"/>
              </a:rPr>
              <a:t>Let's make the zig-zag pattern from scratch</a:t>
            </a:r>
            <a:endParaRPr lang="en-US" dirty="0"/>
          </a:p>
          <a:p>
            <a:endParaRPr lang="en-US" dirty="0">
              <a:cs typeface="Calibri"/>
            </a:endParaRPr>
          </a:p>
          <a:p>
            <a:r>
              <a:rPr lang="en-US" dirty="0">
                <a:latin typeface="Open Sans Light"/>
                <a:ea typeface="Open Sans Light"/>
                <a:cs typeface="Calibri"/>
              </a:rPr>
              <a:t>Context </a:t>
            </a:r>
            <a:r>
              <a:rPr lang="en-US" dirty="0" err="1">
                <a:latin typeface="Open Sans Light"/>
                <a:ea typeface="Open Sans Light"/>
                <a:cs typeface="Calibri"/>
              </a:rPr>
              <a:t>ctx</a:t>
            </a:r>
            <a:r>
              <a:rPr lang="en-US" dirty="0">
                <a:latin typeface="Open Sans Light"/>
                <a:ea typeface="Open Sans Light"/>
                <a:cs typeface="Calibri"/>
              </a:rPr>
              <a:t> object is your toolbox for drawing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latin typeface="Open Sans Light"/>
                <a:ea typeface="Open Sans Light"/>
                <a:cs typeface="Calibri"/>
              </a:rPr>
              <a:t>Start a path: </a:t>
            </a:r>
            <a:r>
              <a:rPr lang="en-US" dirty="0" err="1">
                <a:latin typeface="Open Sans Light"/>
                <a:ea typeface="Open Sans Light"/>
                <a:cs typeface="Calibri"/>
              </a:rPr>
              <a:t>ctx.beginPath</a:t>
            </a:r>
            <a:r>
              <a:rPr lang="en-US" dirty="0">
                <a:latin typeface="Open Sans Light"/>
                <a:ea typeface="Open Sans Light"/>
                <a:cs typeface="Calibri"/>
              </a:rPr>
              <a:t>();</a:t>
            </a:r>
            <a:endParaRPr lang="en-US" dirty="0">
              <a:cs typeface="Calibri"/>
            </a:endParaRPr>
          </a:p>
          <a:p>
            <a:r>
              <a:rPr lang="en-US" dirty="0">
                <a:latin typeface="Open Sans Light"/>
                <a:ea typeface="Open Sans Light"/>
                <a:cs typeface="Calibri"/>
              </a:rPr>
              <a:t>Move the pen to a position: </a:t>
            </a:r>
            <a:r>
              <a:rPr lang="en-US" dirty="0" err="1">
                <a:latin typeface="Open Sans Light"/>
                <a:ea typeface="Open Sans Light"/>
                <a:cs typeface="Calibri"/>
              </a:rPr>
              <a:t>ctx.moveTo</a:t>
            </a:r>
            <a:r>
              <a:rPr lang="en-US" dirty="0">
                <a:latin typeface="Open Sans Light"/>
                <a:ea typeface="Open Sans Light"/>
                <a:cs typeface="Calibri"/>
              </a:rPr>
              <a:t>(</a:t>
            </a:r>
            <a:r>
              <a:rPr lang="en-US" dirty="0" err="1">
                <a:latin typeface="Open Sans Light"/>
                <a:ea typeface="Open Sans Light"/>
                <a:cs typeface="Calibri"/>
              </a:rPr>
              <a:t>x,y</a:t>
            </a:r>
            <a:r>
              <a:rPr lang="en-US" dirty="0">
                <a:latin typeface="Open Sans Light"/>
                <a:ea typeface="Open Sans Light"/>
                <a:cs typeface="Calibri"/>
              </a:rPr>
              <a:t>);</a:t>
            </a:r>
          </a:p>
          <a:p>
            <a:r>
              <a:rPr lang="en-US" dirty="0">
                <a:latin typeface="Open Sans Light"/>
                <a:ea typeface="Open Sans Light"/>
                <a:cs typeface="Calibri"/>
              </a:rPr>
              <a:t>Define a line to a position: </a:t>
            </a:r>
            <a:r>
              <a:rPr lang="en-US" dirty="0" err="1">
                <a:latin typeface="Open Sans Light"/>
                <a:ea typeface="Open Sans Light"/>
                <a:cs typeface="Calibri"/>
              </a:rPr>
              <a:t>ctx.lineTo</a:t>
            </a:r>
            <a:r>
              <a:rPr lang="en-US" dirty="0">
                <a:latin typeface="Open Sans Light"/>
                <a:ea typeface="Open Sans Light"/>
                <a:cs typeface="Calibri"/>
              </a:rPr>
              <a:t>(</a:t>
            </a:r>
            <a:r>
              <a:rPr lang="en-US" dirty="0" err="1">
                <a:latin typeface="Open Sans Light"/>
                <a:ea typeface="Open Sans Light"/>
                <a:cs typeface="Calibri"/>
              </a:rPr>
              <a:t>x,y</a:t>
            </a:r>
            <a:r>
              <a:rPr lang="en-US" dirty="0">
                <a:latin typeface="Open Sans Light"/>
                <a:ea typeface="Open Sans Light"/>
                <a:cs typeface="Calibri"/>
              </a:rPr>
              <a:t>);</a:t>
            </a:r>
            <a:endParaRPr lang="en-US" dirty="0">
              <a:cs typeface="Calibri"/>
            </a:endParaRPr>
          </a:p>
          <a:p>
            <a:r>
              <a:rPr lang="en-US" dirty="0">
                <a:latin typeface="Open Sans Light"/>
                <a:ea typeface="Open Sans Light"/>
                <a:cs typeface="Calibri"/>
              </a:rPr>
              <a:t>Use our pen to draw the path we just made: </a:t>
            </a:r>
            <a:r>
              <a:rPr lang="en-US" dirty="0" err="1">
                <a:latin typeface="Open Sans Light"/>
                <a:ea typeface="Open Sans Light"/>
                <a:cs typeface="Calibri"/>
              </a:rPr>
              <a:t>ctx.stroke</a:t>
            </a:r>
            <a:r>
              <a:rPr lang="en-US" dirty="0">
                <a:latin typeface="Open Sans Light"/>
                <a:ea typeface="Open Sans Light"/>
                <a:cs typeface="Calibri"/>
              </a:rPr>
              <a:t>();</a:t>
            </a:r>
            <a:endParaRPr lang="en-US" dirty="0">
              <a:cs typeface="Calibri"/>
            </a:endParaRPr>
          </a:p>
          <a:p>
            <a:pPr marL="0" indent="0">
              <a:buNone/>
            </a:pP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79404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219A7-A5E9-665C-4CFF-6B94EC2FC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Syntax: </a:t>
            </a:r>
            <a:r>
              <a:rPr lang="en-US" dirty="0" err="1">
                <a:cs typeface="Calibri Light"/>
              </a:rPr>
              <a:t>ctx</a:t>
            </a:r>
            <a:r>
              <a:rPr lang="en-US" dirty="0">
                <a:cs typeface="Calibri Light"/>
              </a:rPr>
              <a:t> object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5CFFA-8121-ED71-C2A1-20EAB67684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>
                <a:latin typeface="Open Sans Light"/>
                <a:ea typeface="Open Sans Light"/>
                <a:cs typeface="Calibri"/>
              </a:rPr>
              <a:t>The context object has a few properties:</a:t>
            </a:r>
            <a:endParaRPr lang="en-US" dirty="0"/>
          </a:p>
          <a:p>
            <a:endParaRPr lang="en-US" dirty="0">
              <a:cs typeface="Calibri"/>
            </a:endParaRPr>
          </a:p>
          <a:p>
            <a:pPr lvl="1" indent="0"/>
            <a:r>
              <a:rPr lang="en-US" dirty="0">
                <a:latin typeface="Open Sans Light"/>
                <a:ea typeface="Open Sans Light"/>
                <a:cs typeface="Calibri"/>
              </a:rPr>
              <a:t>The line width or "pen thickness": </a:t>
            </a:r>
          </a:p>
          <a:p>
            <a:pPr lvl="2"/>
            <a:r>
              <a:rPr lang="en-US" dirty="0" err="1">
                <a:latin typeface="Open Sans Light"/>
                <a:ea typeface="Open Sans Light"/>
                <a:cs typeface="Calibri"/>
              </a:rPr>
              <a:t>ctx.lineWidth</a:t>
            </a:r>
            <a:r>
              <a:rPr lang="en-US" dirty="0">
                <a:latin typeface="Open Sans Light"/>
                <a:ea typeface="Open Sans Light"/>
                <a:cs typeface="Calibri"/>
              </a:rPr>
              <a:t> = 1;</a:t>
            </a:r>
            <a:endParaRPr lang="en-US"/>
          </a:p>
          <a:p>
            <a:pPr lvl="1" indent="0"/>
            <a:endParaRPr lang="en-US" dirty="0">
              <a:latin typeface="Open Sans Light"/>
              <a:ea typeface="Open Sans Light"/>
              <a:cs typeface="Calibri"/>
            </a:endParaRPr>
          </a:p>
          <a:p>
            <a:pPr lvl="1" indent="0"/>
            <a:r>
              <a:rPr lang="en-US" dirty="0">
                <a:latin typeface="Open Sans Light"/>
                <a:ea typeface="Open Sans Light"/>
                <a:cs typeface="Calibri"/>
              </a:rPr>
              <a:t>The color of the pen: </a:t>
            </a:r>
            <a:endParaRPr lang="en-US" dirty="0">
              <a:cs typeface="Calibri"/>
            </a:endParaRPr>
          </a:p>
          <a:p>
            <a:pPr lvl="2"/>
            <a:r>
              <a:rPr lang="en-US" dirty="0" err="1">
                <a:latin typeface="Open Sans Light"/>
                <a:ea typeface="Open Sans Light"/>
                <a:cs typeface="Calibri"/>
              </a:rPr>
              <a:t>ctx.strokeStyle</a:t>
            </a:r>
            <a:r>
              <a:rPr lang="en-US" dirty="0">
                <a:latin typeface="Open Sans Light"/>
                <a:ea typeface="Open Sans Light"/>
                <a:cs typeface="Calibri"/>
              </a:rPr>
              <a:t> = "black";</a:t>
            </a:r>
            <a:endParaRPr lang="en-US">
              <a:cs typeface="Calibri"/>
            </a:endParaRPr>
          </a:p>
          <a:p>
            <a:pPr lvl="2"/>
            <a:r>
              <a:rPr lang="en-US" dirty="0" err="1">
                <a:latin typeface="Open Sans Light"/>
                <a:ea typeface="Open Sans Light"/>
                <a:cs typeface="Calibri"/>
              </a:rPr>
              <a:t>ctx.strokeStyle</a:t>
            </a:r>
            <a:r>
              <a:rPr lang="en-US" dirty="0">
                <a:latin typeface="Open Sans Light"/>
                <a:ea typeface="Open Sans Light"/>
                <a:cs typeface="Calibri"/>
              </a:rPr>
              <a:t> = "</a:t>
            </a:r>
            <a:r>
              <a:rPr lang="en-US" dirty="0" err="1">
                <a:latin typeface="Open Sans Light"/>
                <a:ea typeface="Open Sans Light"/>
                <a:cs typeface="Calibri"/>
              </a:rPr>
              <a:t>rgb</a:t>
            </a:r>
            <a:r>
              <a:rPr lang="en-US" dirty="0">
                <a:latin typeface="Open Sans Light"/>
                <a:ea typeface="Open Sans Light"/>
                <a:cs typeface="Calibri"/>
              </a:rPr>
              <a:t>(128,255,0)";</a:t>
            </a:r>
            <a:endParaRPr lang="en-US" dirty="0">
              <a:cs typeface="Calibri"/>
            </a:endParaRPr>
          </a:p>
          <a:p>
            <a:pPr lvl="1" indent="0"/>
            <a:endParaRPr lang="en-US" dirty="0">
              <a:latin typeface="Open Sans Light"/>
              <a:ea typeface="Open Sans Light"/>
              <a:cs typeface="Calibri"/>
            </a:endParaRPr>
          </a:p>
          <a:p>
            <a:pPr lvl="1" indent="0"/>
            <a:r>
              <a:rPr lang="en-US" dirty="0">
                <a:latin typeface="Open Sans Light"/>
                <a:ea typeface="Open Sans Light"/>
                <a:cs typeface="Calibri"/>
              </a:rPr>
              <a:t>The color of the brush to fill the defined path:</a:t>
            </a:r>
            <a:endParaRPr lang="en-US" dirty="0">
              <a:cs typeface="Calibri"/>
            </a:endParaRPr>
          </a:p>
          <a:p>
            <a:pPr lvl="2"/>
            <a:r>
              <a:rPr lang="en-US" dirty="0" err="1">
                <a:latin typeface="Open Sans Light"/>
                <a:ea typeface="Open Sans Light"/>
                <a:cs typeface="Calibri"/>
              </a:rPr>
              <a:t>ctx.fillStyle</a:t>
            </a:r>
            <a:r>
              <a:rPr lang="en-US" dirty="0">
                <a:latin typeface="Open Sans Light"/>
                <a:ea typeface="Open Sans Light"/>
                <a:cs typeface="Calibri"/>
              </a:rPr>
              <a:t> = "red";</a:t>
            </a:r>
          </a:p>
          <a:p>
            <a:pPr marL="0" indent="0">
              <a:buNone/>
            </a:pP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88821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219A7-A5E9-665C-4CFF-6B94EC2FC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Syntax: variables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5CFFA-8121-ED71-C2A1-20EAB67684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>
                <a:latin typeface="Open Sans Light"/>
                <a:ea typeface="Open Sans Light"/>
                <a:cs typeface="Calibri"/>
              </a:rPr>
              <a:t>Rather than putting in numbers directly</a:t>
            </a:r>
            <a:endParaRPr lang="en-US">
              <a:cs typeface="Open Sans Light"/>
            </a:endParaRPr>
          </a:p>
          <a:p>
            <a:pPr marL="457200" lvl="1" indent="0">
              <a:buNone/>
            </a:pPr>
            <a:r>
              <a:rPr lang="en-US" dirty="0">
                <a:latin typeface="Open Sans Light"/>
                <a:ea typeface="Open Sans Light"/>
                <a:cs typeface="Calibri"/>
              </a:rPr>
              <a:t>=&gt; Variables or "parameters" that we can use</a:t>
            </a:r>
            <a:endParaRPr lang="en-US" dirty="0">
              <a:cs typeface="Calibri"/>
            </a:endParaRPr>
          </a:p>
          <a:p>
            <a:pPr marL="457200" lvl="1" indent="0">
              <a:buNone/>
            </a:pPr>
            <a:endParaRPr lang="en-US" dirty="0">
              <a:cs typeface="Calibri"/>
            </a:endParaRPr>
          </a:p>
          <a:p>
            <a:pPr marL="457200" lvl="1" indent="0">
              <a:buNone/>
            </a:pPr>
            <a:r>
              <a:rPr lang="en-US" dirty="0">
                <a:latin typeface="Open Sans Light"/>
                <a:ea typeface="Open Sans Light"/>
                <a:cs typeface="Calibri"/>
              </a:rPr>
              <a:t>let size = 50;</a:t>
            </a:r>
            <a:endParaRPr lang="en-US" dirty="0">
              <a:cs typeface="Calibri"/>
            </a:endParaRPr>
          </a:p>
          <a:p>
            <a:pPr marL="457200" lvl="1" indent="0">
              <a:buNone/>
            </a:pPr>
            <a:endParaRPr lang="en-US" dirty="0">
              <a:cs typeface="Calibri"/>
            </a:endParaRPr>
          </a:p>
          <a:p>
            <a:pPr marL="457200" lvl="1" indent="0">
              <a:buNone/>
            </a:pPr>
            <a:r>
              <a:rPr lang="en-US" dirty="0" err="1">
                <a:latin typeface="Open Sans Light"/>
                <a:ea typeface="Open Sans Light"/>
                <a:cs typeface="Calibri"/>
              </a:rPr>
              <a:t>ctx.lineTo</a:t>
            </a:r>
            <a:r>
              <a:rPr lang="en-US" dirty="0">
                <a:latin typeface="Open Sans Light"/>
                <a:ea typeface="Open Sans Light"/>
                <a:cs typeface="Calibri"/>
              </a:rPr>
              <a:t>(50,50) becomes </a:t>
            </a:r>
            <a:r>
              <a:rPr lang="en-US" dirty="0" err="1">
                <a:latin typeface="Open Sans Light"/>
                <a:ea typeface="Open Sans Light"/>
                <a:cs typeface="Calibri"/>
              </a:rPr>
              <a:t>ctx.lineTo</a:t>
            </a:r>
            <a:r>
              <a:rPr lang="en-US" dirty="0">
                <a:latin typeface="Open Sans Light"/>
                <a:ea typeface="Open Sans Light"/>
                <a:cs typeface="Calibri"/>
              </a:rPr>
              <a:t>(</a:t>
            </a:r>
            <a:r>
              <a:rPr lang="en-US" dirty="0" err="1">
                <a:latin typeface="Open Sans Light"/>
                <a:ea typeface="Open Sans Light"/>
                <a:cs typeface="Calibri"/>
              </a:rPr>
              <a:t>size,size</a:t>
            </a:r>
            <a:r>
              <a:rPr lang="en-US" dirty="0">
                <a:latin typeface="Open Sans Light"/>
                <a:ea typeface="Open Sans Light"/>
                <a:cs typeface="Calibri"/>
              </a:rPr>
              <a:t>);</a:t>
            </a:r>
            <a:endParaRPr lang="en-US" dirty="0">
              <a:cs typeface="Calibri"/>
            </a:endParaRPr>
          </a:p>
          <a:p>
            <a:pPr marL="457200" lvl="1" indent="0">
              <a:buNone/>
            </a:pPr>
            <a:endParaRPr lang="en-US" dirty="0">
              <a:cs typeface="Calibri"/>
            </a:endParaRPr>
          </a:p>
          <a:p>
            <a:pPr marL="457200" lvl="1" indent="0">
              <a:buNone/>
            </a:pPr>
            <a:r>
              <a:rPr lang="en-US" dirty="0">
                <a:latin typeface="Open Sans Light"/>
                <a:ea typeface="Open Sans Light"/>
                <a:cs typeface="Calibri"/>
              </a:rPr>
              <a:t>Sometimes you'll see me use "const size = 50"</a:t>
            </a:r>
            <a:endParaRPr lang="en-US" dirty="0">
              <a:cs typeface="Calibri"/>
            </a:endParaRPr>
          </a:p>
          <a:p>
            <a:pPr marL="457200" lvl="1" indent="0">
              <a:buNone/>
            </a:pPr>
            <a:r>
              <a:rPr lang="en-US" dirty="0">
                <a:latin typeface="Open Sans Light"/>
                <a:ea typeface="Open Sans Light"/>
                <a:cs typeface="Calibri"/>
              </a:rPr>
              <a:t>=&gt; That's a constant, as in, you can't change the value of it later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pPr marL="0" indent="0">
              <a:buNone/>
            </a:pP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52893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219A7-A5E9-665C-4CFF-6B94EC2FC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Syntax: if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5CFFA-8121-ED71-C2A1-20EAB67684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dirty="0">
                <a:latin typeface="Open Sans Light"/>
                <a:ea typeface="Open Sans Light"/>
                <a:cs typeface="Calibri"/>
              </a:rPr>
              <a:t>Code can be executed conditionally, if a certain statement is "true" or "false".</a:t>
            </a:r>
            <a:endParaRPr lang="en-US" dirty="0">
              <a:cs typeface="Open Sans Light"/>
            </a:endParaRPr>
          </a:p>
          <a:p>
            <a:pPr lvl="1" indent="0"/>
            <a:r>
              <a:rPr lang="en-US" dirty="0">
                <a:latin typeface="Open Sans Light"/>
                <a:ea typeface="Open Sans Light"/>
                <a:cs typeface="Calibri"/>
              </a:rPr>
              <a:t>For example: </a:t>
            </a:r>
            <a:endParaRPr lang="en-US" dirty="0">
              <a:cs typeface="Calibri"/>
            </a:endParaRPr>
          </a:p>
          <a:p>
            <a:pPr lvl="2"/>
            <a:r>
              <a:rPr lang="en-US" dirty="0">
                <a:latin typeface="Open Sans Light"/>
                <a:ea typeface="Open Sans Light"/>
                <a:cs typeface="Calibri"/>
              </a:rPr>
              <a:t>(x &lt; 10) </a:t>
            </a:r>
            <a:endParaRPr lang="en-US" dirty="0">
              <a:cs typeface="Calibri"/>
            </a:endParaRPr>
          </a:p>
          <a:p>
            <a:pPr lvl="2"/>
            <a:r>
              <a:rPr lang="en-US" dirty="0">
                <a:latin typeface="Open Sans Light"/>
                <a:ea typeface="Open Sans Light"/>
                <a:cs typeface="Calibri"/>
              </a:rPr>
              <a:t>only on even rows: (y % 2 == 0)</a:t>
            </a:r>
          </a:p>
          <a:p>
            <a:pPr lvl="2"/>
            <a:r>
              <a:rPr lang="en-US" dirty="0">
                <a:latin typeface="Open Sans Light"/>
                <a:ea typeface="Open Sans Light"/>
                <a:cs typeface="Calibri"/>
              </a:rPr>
              <a:t>randomly true with a 50% chance: (</a:t>
            </a:r>
            <a:r>
              <a:rPr lang="en-US" dirty="0" err="1">
                <a:latin typeface="Open Sans Light"/>
                <a:ea typeface="Open Sans Light"/>
                <a:cs typeface="Calibri"/>
              </a:rPr>
              <a:t>Math.random</a:t>
            </a:r>
            <a:r>
              <a:rPr lang="en-US" dirty="0">
                <a:latin typeface="Open Sans Light"/>
                <a:ea typeface="Open Sans Light"/>
                <a:cs typeface="Calibri"/>
              </a:rPr>
              <a:t>() &lt; 0.5)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pPr lvl="1" indent="0">
              <a:buNone/>
            </a:pPr>
            <a:r>
              <a:rPr lang="en-US" dirty="0">
                <a:latin typeface="Open Sans Light"/>
                <a:ea typeface="Open Sans Light"/>
                <a:cs typeface="Calibri"/>
              </a:rPr>
              <a:t>if(&lt;statement&gt;) {</a:t>
            </a:r>
            <a:br>
              <a:rPr lang="en-US" dirty="0">
                <a:latin typeface="Open Sans Light"/>
                <a:ea typeface="Open Sans Light"/>
                <a:cs typeface="Calibri"/>
              </a:rPr>
            </a:br>
            <a:r>
              <a:rPr lang="en-US" dirty="0">
                <a:latin typeface="Open Sans Light"/>
                <a:ea typeface="Open Sans Light"/>
                <a:cs typeface="Calibri"/>
              </a:rPr>
              <a:t>… code block to execute if the statement is true …</a:t>
            </a:r>
            <a:br>
              <a:rPr lang="en-US" dirty="0">
                <a:latin typeface="Open Sans Light"/>
                <a:ea typeface="Open Sans Light"/>
                <a:cs typeface="Calibri"/>
              </a:rPr>
            </a:br>
            <a:r>
              <a:rPr lang="en-US" dirty="0">
                <a:latin typeface="Open Sans Light"/>
                <a:ea typeface="Open Sans Light"/>
                <a:cs typeface="Calibri"/>
              </a:rPr>
              <a:t>} else {</a:t>
            </a:r>
            <a:br>
              <a:rPr lang="en-US" dirty="0">
                <a:cs typeface="Calibri"/>
              </a:rPr>
            </a:br>
            <a:r>
              <a:rPr lang="en-US" dirty="0">
                <a:latin typeface="Open Sans Light"/>
                <a:ea typeface="Open Sans Light"/>
                <a:cs typeface="Open Sans Light"/>
              </a:rPr>
              <a:t>… code block to execute if the statement is false …</a:t>
            </a:r>
            <a:br>
              <a:rPr lang="en-US" dirty="0">
                <a:cs typeface="Calibri"/>
              </a:rPr>
            </a:br>
            <a:r>
              <a:rPr lang="en-US" dirty="0">
                <a:latin typeface="Open Sans Light"/>
                <a:ea typeface="Open Sans Light"/>
                <a:cs typeface="Calibri"/>
              </a:rPr>
              <a:t>}</a:t>
            </a:r>
            <a:br>
              <a:rPr lang="en-US" dirty="0">
                <a:cs typeface="Calibri"/>
              </a:rPr>
            </a:br>
            <a:endParaRPr lang="en-US">
              <a:cs typeface="Calibri"/>
            </a:endParaRPr>
          </a:p>
          <a:p>
            <a:endParaRPr lang="en-US" dirty="0">
              <a:cs typeface="Calibri"/>
            </a:endParaRPr>
          </a:p>
          <a:p>
            <a:pPr marL="0" indent="0">
              <a:buNone/>
            </a:pP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99318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219A7-A5E9-665C-4CFF-6B94EC2FC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Syntax: for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5CFFA-8121-ED71-C2A1-20EAB67684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dirty="0">
                <a:latin typeface="Open Sans Light"/>
                <a:ea typeface="Open Sans Light"/>
                <a:cs typeface="Calibri"/>
              </a:rPr>
              <a:t>The same code can be executed multiple times, until a certain condition is met</a:t>
            </a:r>
            <a:endParaRPr lang="en-US" dirty="0">
              <a:cs typeface="Open Sans Light"/>
            </a:endParaRPr>
          </a:p>
          <a:p>
            <a:endParaRPr lang="en-US" dirty="0">
              <a:cs typeface="Calibri"/>
            </a:endParaRPr>
          </a:p>
          <a:p>
            <a:r>
              <a:rPr lang="en-US" dirty="0">
                <a:latin typeface="Open Sans Light"/>
                <a:ea typeface="Open Sans Light"/>
                <a:cs typeface="Calibri"/>
              </a:rPr>
              <a:t>Let's say we have our step variable, and we want step to go from 0 to 100 and *for* each of the step value we want to do something:</a:t>
            </a:r>
          </a:p>
          <a:p>
            <a:endParaRPr lang="en-US" dirty="0">
              <a:cs typeface="Calibri"/>
            </a:endParaRPr>
          </a:p>
          <a:p>
            <a:pPr lvl="1" indent="0">
              <a:buNone/>
            </a:pPr>
            <a:r>
              <a:rPr lang="en-US" dirty="0">
                <a:latin typeface="Open Sans Light"/>
                <a:ea typeface="Open Sans Light"/>
                <a:cs typeface="Calibri"/>
              </a:rPr>
              <a:t>for(let step = 0; step &lt; 100; step = step +1) {</a:t>
            </a:r>
            <a:br>
              <a:rPr lang="en-US" dirty="0">
                <a:latin typeface="Open Sans Light"/>
                <a:ea typeface="Open Sans Light"/>
                <a:cs typeface="Calibri"/>
              </a:rPr>
            </a:br>
            <a:r>
              <a:rPr lang="en-US" dirty="0">
                <a:latin typeface="Open Sans Light"/>
                <a:ea typeface="Open Sans Light"/>
                <a:cs typeface="Calibri"/>
              </a:rPr>
              <a:t>   … do something</a:t>
            </a:r>
          </a:p>
          <a:p>
            <a:pPr marL="457200" lvl="1" indent="0">
              <a:buNone/>
            </a:pPr>
            <a:r>
              <a:rPr lang="en-US" dirty="0">
                <a:latin typeface="Open Sans Light"/>
                <a:ea typeface="Open Sans Light"/>
                <a:cs typeface="Calibri"/>
              </a:rPr>
              <a:t>   }</a:t>
            </a:r>
          </a:p>
          <a:p>
            <a:pPr marL="457200" lvl="1" indent="0">
              <a:buNone/>
            </a:pPr>
            <a:endParaRPr lang="en-US" dirty="0">
              <a:latin typeface="Open Sans Light"/>
              <a:ea typeface="Open Sans Light"/>
              <a:cs typeface="Calibri"/>
            </a:endParaRPr>
          </a:p>
          <a:p>
            <a:pPr lvl="1" indent="0">
              <a:buNone/>
            </a:pPr>
            <a:r>
              <a:rPr lang="en-US" dirty="0">
                <a:latin typeface="Open Sans Light"/>
                <a:ea typeface="Open Sans Light"/>
                <a:cs typeface="Calibri"/>
              </a:rPr>
              <a:t>step = step+1 can also be written as step++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pPr marL="0" indent="0">
              <a:buNone/>
            </a:pP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75900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39107-1A88-82ED-A598-DA5CE57CE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resources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45C473-D4CB-D264-925D-1A2E5BB659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7927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219A7-A5E9-665C-4CFF-6B94EC2FC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Other resources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5CFFA-8121-ED71-C2A1-20EAB67684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>
                <a:latin typeface="Open Sans Light"/>
                <a:ea typeface="Open Sans Light"/>
                <a:cs typeface="Open Sans Light"/>
              </a:rPr>
              <a:t>Catalog of many different techniques and algorithms</a:t>
            </a:r>
          </a:p>
          <a:p>
            <a:pPr lvl="1"/>
            <a:r>
              <a:rPr lang="en-US" dirty="0">
                <a:latin typeface="Open Sans Light"/>
                <a:ea typeface="Open Sans Light"/>
                <a:cs typeface="Open Sans Ligh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https://www.notion.so/That-Creative-Code-Page-c5550ef2f7574126bdc77b09ed76651b</a:t>
            </a:r>
            <a:endParaRPr lang="en-US" dirty="0">
              <a:latin typeface="Open Sans Light"/>
              <a:ea typeface="Open Sans Light"/>
              <a:cs typeface="Open Sans Light"/>
            </a:endParaRPr>
          </a:p>
          <a:p>
            <a:pPr lvl="1"/>
            <a:endParaRPr lang="en-US" dirty="0">
              <a:latin typeface="Open Sans Light"/>
              <a:ea typeface="Open Sans Light"/>
              <a:cs typeface="Open Sans Light"/>
            </a:endParaRPr>
          </a:p>
          <a:p>
            <a:r>
              <a:rPr lang="en-US" dirty="0">
                <a:latin typeface="Open Sans Light"/>
                <a:ea typeface="Open Sans Light"/>
                <a:cs typeface="Open Sans Light"/>
              </a:rPr>
              <a:t>Generative art using processing (p5)</a:t>
            </a:r>
          </a:p>
          <a:p>
            <a:pPr lvl="1"/>
            <a:r>
              <a:rPr lang="nl-BE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https://theibbster.medium.com/a-gentle-introduction-to-coding-by-making-generative-art-c7f0a7b744a6</a:t>
            </a:r>
            <a:endParaRPr lang="nl-BE" dirty="0"/>
          </a:p>
          <a:p>
            <a:pPr lvl="1"/>
            <a:endParaRPr lang="nl-BE" dirty="0">
              <a:latin typeface="Open Sans Light"/>
              <a:ea typeface="Open Sans Light"/>
              <a:cs typeface="Open Sans Light"/>
            </a:endParaRPr>
          </a:p>
          <a:p>
            <a:r>
              <a:rPr lang="nl-BE" dirty="0">
                <a:latin typeface="Open Sans Light"/>
                <a:ea typeface="Open Sans Light"/>
                <a:cs typeface="Open Sans Light"/>
              </a:rPr>
              <a:t>Another tutorial to draw generative art (p5)</a:t>
            </a:r>
          </a:p>
          <a:p>
            <a:pPr lvl="1"/>
            <a:r>
              <a:rPr lang="nl-BE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https://digitalideation.github.io/ba_222_gencg_h1801/notebooks/week01.html</a:t>
            </a:r>
            <a:endParaRPr lang="nl-BE" dirty="0"/>
          </a:p>
          <a:p>
            <a:pPr lvl="1"/>
            <a:endParaRPr lang="nl-BE" dirty="0"/>
          </a:p>
          <a:p>
            <a:pPr lvl="1"/>
            <a:endParaRPr lang="nl-BE" dirty="0"/>
          </a:p>
          <a:p>
            <a:pPr marL="457200" lvl="1" indent="0">
              <a:buNone/>
            </a:pPr>
            <a:endParaRPr lang="en-US" dirty="0">
              <a:latin typeface="Open Sans Light"/>
              <a:ea typeface="Open Sans Light"/>
              <a:cs typeface="Open Sans Light"/>
            </a:endParaRPr>
          </a:p>
          <a:p>
            <a:pPr lvl="1"/>
            <a:endParaRPr lang="en-US" dirty="0">
              <a:latin typeface="Open Sans Light"/>
              <a:ea typeface="Open Sans Light"/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pPr marL="0" indent="0">
              <a:buNone/>
            </a:pP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437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Contact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Sarah Kerkhove</a:t>
            </a:r>
          </a:p>
          <a:p>
            <a:r>
              <a:rPr lang="nl-BE" dirty="0">
                <a:hlinkClick r:id="rId2"/>
              </a:rPr>
              <a:t>sarah.kerkhove@maakleerplekleuven.be</a:t>
            </a:r>
            <a:endParaRPr lang="nl-BE" dirty="0"/>
          </a:p>
          <a:p>
            <a:r>
              <a:rPr lang="nl-BE" dirty="0">
                <a:hlinkClick r:id="rId3"/>
              </a:rPr>
              <a:t>https://sarah.skyon.be</a:t>
            </a:r>
            <a:endParaRPr lang="nl-BE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501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370FC-7195-580B-E90B-934A7A38C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Why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C6CE13-4E4C-9EA1-2FCA-56C42086A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682" y="1825625"/>
            <a:ext cx="6945269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To make cool looking art</a:t>
            </a:r>
          </a:p>
          <a:p>
            <a:r>
              <a:rPr lang="en-US" dirty="0">
                <a:cs typeface="Calibri"/>
              </a:rPr>
              <a:t>To automate boring manual repetitive work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A055EAC-C12A-174D-918B-7E1DEA588B27}"/>
              </a:ext>
            </a:extLst>
          </p:cNvPr>
          <p:cNvSpPr txBox="1">
            <a:spLocks/>
          </p:cNvSpPr>
          <p:nvPr/>
        </p:nvSpPr>
        <p:spPr>
          <a:xfrm>
            <a:off x="838200" y="4093028"/>
            <a:ext cx="6593816" cy="15209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cs typeface="Calibri"/>
              </a:rPr>
              <a:t>Coding is just like any other tool that you can use to create things.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987426-13D1-FFF8-6912-64CF31A8A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351" y="2811654"/>
            <a:ext cx="3452617" cy="33653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17596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39107-1A88-82ED-A598-DA5CE57CE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45C473-D4CB-D264-925D-1A2E5BB659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684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1A4E3-A875-8BBF-C43F-2978FE881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7499689" cy="1325563"/>
          </a:xfrm>
        </p:spPr>
        <p:txBody>
          <a:bodyPr>
            <a:noAutofit/>
          </a:bodyPr>
          <a:lstStyle/>
          <a:p>
            <a:r>
              <a:rPr lang="en-US" sz="4800" dirty="0">
                <a:cs typeface="Calibri Light"/>
              </a:rPr>
              <a:t>Examples in architecture</a:t>
            </a:r>
            <a:endParaRPr lang="en-US" sz="48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80BC3A0-559C-67E6-DE88-E0B45AD2B6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0763" y="1421318"/>
            <a:ext cx="2697799" cy="41024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7CA477-BE6F-2C85-A77D-207FA7150640}"/>
              </a:ext>
            </a:extLst>
          </p:cNvPr>
          <p:cNvSpPr txBox="1"/>
          <p:nvPr/>
        </p:nvSpPr>
        <p:spPr>
          <a:xfrm>
            <a:off x="1268399" y="5583711"/>
            <a:ext cx="212916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Islamic art on mosque minaret</a:t>
            </a:r>
          </a:p>
        </p:txBody>
      </p:sp>
      <p:pic>
        <p:nvPicPr>
          <p:cNvPr id="7" name="Picture 7" descr="A picture containing decorated&#10;&#10;Description automatically generated">
            <a:extLst>
              <a:ext uri="{FF2B5EF4-FFF2-40B4-BE49-F238E27FC236}">
                <a16:creationId xmlns:a16="http://schemas.microsoft.com/office/drawing/2014/main" id="{D9E18D32-D93E-E7E6-C4C3-DBBA8F94D9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6066" y="1421318"/>
            <a:ext cx="3711576" cy="41024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D08BF8-F796-C811-5A83-E7D8B2C6F472}"/>
              </a:ext>
            </a:extLst>
          </p:cNvPr>
          <p:cNvSpPr txBox="1"/>
          <p:nvPr/>
        </p:nvSpPr>
        <p:spPr>
          <a:xfrm>
            <a:off x="4914546" y="558371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Church floor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2F4139B7-0A3E-D4B7-ACCB-705F12EB66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6145" y="2363754"/>
            <a:ext cx="4041364" cy="269149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DEC6C6-D137-5221-5EC6-4F6D1610CA80}"/>
              </a:ext>
            </a:extLst>
          </p:cNvPr>
          <p:cNvSpPr txBox="1"/>
          <p:nvPr/>
        </p:nvSpPr>
        <p:spPr>
          <a:xfrm>
            <a:off x="8337889" y="505524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Mori art exhibition</a:t>
            </a:r>
            <a:endParaRPr lang="en-US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3763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net&#10;&#10;Description automatically generated">
            <a:extLst>
              <a:ext uri="{FF2B5EF4-FFF2-40B4-BE49-F238E27FC236}">
                <a16:creationId xmlns:a16="http://schemas.microsoft.com/office/drawing/2014/main" id="{9AF56BA9-7404-9995-B5B0-E39F3BBA5D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6369" y="1485019"/>
            <a:ext cx="5060749" cy="35528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25D679-5A8A-B28C-4148-359598F52A59}"/>
              </a:ext>
            </a:extLst>
          </p:cNvPr>
          <p:cNvSpPr txBox="1"/>
          <p:nvPr/>
        </p:nvSpPr>
        <p:spPr>
          <a:xfrm>
            <a:off x="778926" y="510900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Voronoi in a dragonfly wing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3466DC-95EA-A108-5B01-137E6B085ACF}"/>
              </a:ext>
            </a:extLst>
          </p:cNvPr>
          <p:cNvSpPr txBox="1"/>
          <p:nvPr/>
        </p:nvSpPr>
        <p:spPr>
          <a:xfrm>
            <a:off x="4512375" y="6215009"/>
            <a:ext cx="384001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Cellular automata (rule 30) on a shell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BFD0D938-7CE4-4862-EC76-55270E96D0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63" t="31722" r="2637" b="2728"/>
          <a:stretch/>
        </p:blipFill>
        <p:spPr>
          <a:xfrm>
            <a:off x="6281671" y="575656"/>
            <a:ext cx="5473959" cy="252239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6" descr="A picture containing ground, fish, mollusk, close&#10;&#10;Description automatically generated">
            <a:extLst>
              <a:ext uri="{FF2B5EF4-FFF2-40B4-BE49-F238E27FC236}">
                <a16:creationId xmlns:a16="http://schemas.microsoft.com/office/drawing/2014/main" id="{C0D07072-FD68-36E6-EDEB-6EE1C51EF0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692" b="7692"/>
          <a:stretch/>
        </p:blipFill>
        <p:spPr>
          <a:xfrm>
            <a:off x="3954082" y="3544183"/>
            <a:ext cx="4655177" cy="26708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8ED5954-A360-3113-7053-39980B50C4C9}"/>
              </a:ext>
            </a:extLst>
          </p:cNvPr>
          <p:cNvSpPr txBox="1"/>
          <p:nvPr/>
        </p:nvSpPr>
        <p:spPr>
          <a:xfrm>
            <a:off x="6683501" y="3121980"/>
            <a:ext cx="507212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Reaction diffusion texture in various animals</a:t>
            </a:r>
          </a:p>
        </p:txBody>
      </p:sp>
      <p:pic>
        <p:nvPicPr>
          <p:cNvPr id="12" name="Picture 12" descr="A picture containing vegetable, green, cauliflower, close&#10;&#10;Description automatically generated">
            <a:extLst>
              <a:ext uri="{FF2B5EF4-FFF2-40B4-BE49-F238E27FC236}">
                <a16:creationId xmlns:a16="http://schemas.microsoft.com/office/drawing/2014/main" id="{4F853207-9A88-F979-5F77-F3C02814FC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3424" y="3819331"/>
            <a:ext cx="3012206" cy="20128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CE6BA3-F9AB-A90E-BA86-6A801C584E47}"/>
              </a:ext>
            </a:extLst>
          </p:cNvPr>
          <p:cNvSpPr txBox="1"/>
          <p:nvPr/>
        </p:nvSpPr>
        <p:spPr>
          <a:xfrm>
            <a:off x="9041215" y="5832141"/>
            <a:ext cx="236701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Fractals in broccoli</a:t>
            </a:r>
            <a:endParaRPr lang="en-US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DE5916-5BC0-7305-D373-1311E0DC4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cs typeface="Calibri Light"/>
              </a:rPr>
              <a:t>Examples in nature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35479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92E0D-FBD9-6359-E013-8F6F4A11D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Examples in clothing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632930D-E65A-A420-A9F7-64CD285918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42887" y="1511714"/>
            <a:ext cx="2535733" cy="43292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B71374-B58B-AC7D-7599-C7C084BDD10F}"/>
              </a:ext>
            </a:extLst>
          </p:cNvPr>
          <p:cNvSpPr txBox="1"/>
          <p:nvPr/>
        </p:nvSpPr>
        <p:spPr>
          <a:xfrm>
            <a:off x="1475133" y="5844416"/>
            <a:ext cx="321656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Polkadot</a:t>
            </a:r>
            <a:r>
              <a:rPr lang="en-US" dirty="0">
                <a:solidFill>
                  <a:schemeClr val="bg1"/>
                </a:solidFill>
              </a:rPr>
              <a:t> dress: uniform placement of circles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168467D9-3E40-DB79-FB67-5D7F42F1AC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0269" y="1511559"/>
            <a:ext cx="3122646" cy="43222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E17D7B-A4F5-1F54-E672-C71FA449971C}"/>
              </a:ext>
            </a:extLst>
          </p:cNvPr>
          <p:cNvSpPr txBox="1"/>
          <p:nvPr/>
        </p:nvSpPr>
        <p:spPr>
          <a:xfrm>
            <a:off x="4560267" y="5823539"/>
            <a:ext cx="345901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Non uniform pattern, certain degree of "randomness"</a:t>
            </a: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46A22667-6007-0C60-D38F-CB63108C03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857" r="17205"/>
          <a:stretch/>
        </p:blipFill>
        <p:spPr>
          <a:xfrm>
            <a:off x="8273143" y="1511335"/>
            <a:ext cx="2699658" cy="431220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93883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ED1F9-2120-87B7-9D29-82C7E2D7C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Or just art</a:t>
            </a:r>
            <a:endParaRPr lang="en-US"/>
          </a:p>
        </p:txBody>
      </p:sp>
      <p:pic>
        <p:nvPicPr>
          <p:cNvPr id="5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0E6D5FEE-3CF0-2A95-1E42-BD4E4146D6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8070" y="1586203"/>
            <a:ext cx="4378600" cy="38619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E3D3188A-CA76-C6B1-6F6B-340C2F1864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5508" y="3994668"/>
            <a:ext cx="4809834" cy="249820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FCA2CC7E-2496-1291-2B21-E57F157C3C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5342" y="523467"/>
            <a:ext cx="3390674" cy="49018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8" descr="A picture containing plant, tree&#10;&#10;Description automatically generated">
            <a:extLst>
              <a:ext uri="{FF2B5EF4-FFF2-40B4-BE49-F238E27FC236}">
                <a16:creationId xmlns:a16="http://schemas.microsoft.com/office/drawing/2014/main" id="{99023C3F-1A53-39F1-8D3A-05DB8CA367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4583" y="197840"/>
            <a:ext cx="3840759" cy="384075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25994645"/>
      </p:ext>
    </p:extLst>
  </p:cSld>
  <p:clrMapOvr>
    <a:masterClrMapping/>
  </p:clrMapOvr>
</p:sld>
</file>

<file path=ppt/theme/theme1.xml><?xml version="1.0" encoding="utf-8"?>
<a:theme xmlns:a="http://schemas.openxmlformats.org/drawingml/2006/main" name="HTL-slide-deck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FFFF"/>
      </a:hlink>
      <a:folHlink>
        <a:srgbClr val="954F72"/>
      </a:folHlink>
    </a:clrScheme>
    <a:fontScheme name="Custom 1">
      <a:majorFont>
        <a:latin typeface="Dosis SemiBold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TL slide deck.potx" id="{8E2B9DE6-7255-40AC-B9A8-1811F523D755}" vid="{87FD03F3-95CA-452A-BCD9-FFEE3342276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383687A728354C98717985D4FEE7F1" ma:contentTypeVersion="16" ma:contentTypeDescription="Een nieuw document maken." ma:contentTypeScope="" ma:versionID="61a8b8d817dbde5bc287b5cd93dff5bb">
  <xsd:schema xmlns:xsd="http://www.w3.org/2001/XMLSchema" xmlns:xs="http://www.w3.org/2001/XMLSchema" xmlns:p="http://schemas.microsoft.com/office/2006/metadata/properties" xmlns:ns2="3648d907-3586-47ba-afec-a4152d050875" xmlns:ns3="32f15174-c2be-4dd9-8c1f-9c8cb7adf6d0" xmlns:ns4="9a9ec0f0-7796-43d0-ac1f-4c8c46ee0bd1" targetNamespace="http://schemas.microsoft.com/office/2006/metadata/properties" ma:root="true" ma:fieldsID="afa355c8e75850b0eaa2e01dedd0fff1" ns2:_="" ns3:_="" ns4:_="">
    <xsd:import namespace="3648d907-3586-47ba-afec-a4152d050875"/>
    <xsd:import namespace="32f15174-c2be-4dd9-8c1f-9c8cb7adf6d0"/>
    <xsd:import namespace="9a9ec0f0-7796-43d0-ac1f-4c8c46ee0bd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48d907-3586-47ba-afec-a4152d05087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f15174-c2be-4dd9-8c1f-9c8cb7adf6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49ca8161-7180-459b-a0ef-1a71cf6ffea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9ec0f0-7796-43d0-ac1f-4c8c46ee0bd1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98bf6cae-c3ee-4e49-908b-4c2c733b3cad}" ma:internalName="TaxCatchAll" ma:showField="CatchAllData" ma:web="3648d907-3586-47ba-afec-a4152d05087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A858EE0-31D9-436B-B28E-69AFA366F119}"/>
</file>

<file path=customXml/itemProps2.xml><?xml version="1.0" encoding="utf-8"?>
<ds:datastoreItem xmlns:ds="http://schemas.openxmlformats.org/officeDocument/2006/customXml" ds:itemID="{F43B5897-1393-44BF-B0E1-D2E2CBD8EDEC}"/>
</file>

<file path=docProps/app.xml><?xml version="1.0" encoding="utf-8"?>
<Properties xmlns="http://schemas.openxmlformats.org/officeDocument/2006/extended-properties" xmlns:vt="http://schemas.openxmlformats.org/officeDocument/2006/docPropsVTypes">
  <Template>HTL-slide-deck</Template>
  <TotalTime>565</TotalTime>
  <Words>928</Words>
  <Application>Microsoft Office PowerPoint</Application>
  <PresentationFormat>Breedbeeld</PresentationFormat>
  <Paragraphs>252</Paragraphs>
  <Slides>37</Slides>
  <Notes>9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37</vt:i4>
      </vt:variant>
    </vt:vector>
  </HeadingPairs>
  <TitlesOfParts>
    <vt:vector size="38" baseType="lpstr">
      <vt:lpstr>HTL-slide-deck</vt:lpstr>
      <vt:lpstr>Generative art</vt:lpstr>
      <vt:lpstr>Overview</vt:lpstr>
      <vt:lpstr>What is generative art?</vt:lpstr>
      <vt:lpstr>Why</vt:lpstr>
      <vt:lpstr>Examples</vt:lpstr>
      <vt:lpstr>Examples in architecture</vt:lpstr>
      <vt:lpstr>Examples in nature</vt:lpstr>
      <vt:lpstr>Examples in clothing</vt:lpstr>
      <vt:lpstr>Or just art</vt:lpstr>
      <vt:lpstr>And more</vt:lpstr>
      <vt:lpstr>Communities</vt:lpstr>
      <vt:lpstr>Communities: turtletoy</vt:lpstr>
      <vt:lpstr>Combine with laser cutting</vt:lpstr>
      <vt:lpstr>Practice time!</vt:lpstr>
      <vt:lpstr>Code editor</vt:lpstr>
      <vt:lpstr>Code editor</vt:lpstr>
      <vt:lpstr>Code editor</vt:lpstr>
      <vt:lpstr>Code editor</vt:lpstr>
      <vt:lpstr>Code editor</vt:lpstr>
      <vt:lpstr>Code editor</vt:lpstr>
      <vt:lpstr>But how?</vt:lpstr>
      <vt:lpstr>But how?</vt:lpstr>
      <vt:lpstr>Context</vt:lpstr>
      <vt:lpstr>Context: parametric equations</vt:lpstr>
      <vt:lpstr>Context: parametric equations</vt:lpstr>
      <vt:lpstr>Context: parametric equations</vt:lpstr>
      <vt:lpstr>Context: tiling</vt:lpstr>
      <vt:lpstr>Syntax</vt:lpstr>
      <vt:lpstr>Syntax</vt:lpstr>
      <vt:lpstr>Syntax: ctx object</vt:lpstr>
      <vt:lpstr>Syntax: ctx object</vt:lpstr>
      <vt:lpstr>Syntax: variables</vt:lpstr>
      <vt:lpstr>Syntax: if</vt:lpstr>
      <vt:lpstr>Syntax: for</vt:lpstr>
      <vt:lpstr>Other resources</vt:lpstr>
      <vt:lpstr>Other resources</vt:lpstr>
      <vt:lpstr>Contact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Drake7707</dc:creator>
  <cp:lastModifiedBy>Drake7707</cp:lastModifiedBy>
  <cp:revision>349</cp:revision>
  <dcterms:created xsi:type="dcterms:W3CDTF">2022-06-13T11:30:57Z</dcterms:created>
  <dcterms:modified xsi:type="dcterms:W3CDTF">2022-10-04T11:43:49Z</dcterms:modified>
</cp:coreProperties>
</file>